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62" r:id="rId3"/>
    <p:sldId id="263" r:id="rId4"/>
    <p:sldId id="264" r:id="rId5"/>
    <p:sldId id="258" r:id="rId6"/>
    <p:sldId id="265" r:id="rId7"/>
    <p:sldId id="266" r:id="rId8"/>
    <p:sldId id="257" r:id="rId9"/>
    <p:sldId id="259" r:id="rId10"/>
    <p:sldId id="267" r:id="rId11"/>
    <p:sldId id="260" r:id="rId12"/>
    <p:sldId id="261" r:id="rId13"/>
    <p:sldId id="268" r:id="rId14"/>
    <p:sldId id="269" r:id="rId15"/>
    <p:sldId id="270" r:id="rId16"/>
    <p:sldId id="272" r:id="rId17"/>
    <p:sldId id="271" r:id="rId18"/>
    <p:sldId id="273" r:id="rId19"/>
    <p:sldId id="274" r:id="rId20"/>
    <p:sldId id="285" r:id="rId21"/>
    <p:sldId id="284" r:id="rId22"/>
    <p:sldId id="280" r:id="rId23"/>
    <p:sldId id="275" r:id="rId24"/>
    <p:sldId id="276" r:id="rId25"/>
    <p:sldId id="277" r:id="rId26"/>
    <p:sldId id="278" r:id="rId27"/>
    <p:sldId id="281" r:id="rId28"/>
    <p:sldId id="282" r:id="rId29"/>
    <p:sldId id="287" r:id="rId30"/>
    <p:sldId id="286" r:id="rId31"/>
    <p:sldId id="279" r:id="rId32"/>
    <p:sldId id="288" r:id="rId33"/>
    <p:sldId id="283" r:id="rId34"/>
    <p:sldId id="289"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706" autoAdjust="0"/>
  </p:normalViewPr>
  <p:slideViewPr>
    <p:cSldViewPr>
      <p:cViewPr>
        <p:scale>
          <a:sx n="77" d="100"/>
          <a:sy n="77" d="100"/>
        </p:scale>
        <p:origin x="-954" y="510"/>
      </p:cViewPr>
      <p:guideLst>
        <p:guide orient="horz" pos="2160"/>
        <p:guide pos="2880"/>
      </p:guideLst>
    </p:cSldViewPr>
  </p:slideViewPr>
  <p:outlineViewPr>
    <p:cViewPr>
      <p:scale>
        <a:sx n="33" d="100"/>
        <a:sy n="33" d="100"/>
      </p:scale>
      <p:origin x="0" y="393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275F2910-6595-45D1-841C-00A8117C66DF}"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5F2910-6595-45D1-841C-00A8117C66DF}"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5F2910-6595-45D1-841C-00A8117C66DF}"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75F2910-6595-45D1-841C-00A8117C66DF}"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275F2910-6595-45D1-841C-00A8117C66DF}"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5F2910-6595-45D1-841C-00A8117C66DF}"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75F2910-6595-45D1-841C-00A8117C66DF}"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75F2910-6595-45D1-841C-00A8117C66DF}"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75F2910-6595-45D1-841C-00A8117C66DF}"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75F2910-6595-45D1-841C-00A8117C66DF}"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E0020C94-F921-47B6-AC6C-A50C61D718DF}" type="datetimeFigureOut">
              <a:rPr lang="ru-RU" smtClean="0"/>
              <a:pPr/>
              <a:t>27.01.2017</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275F2910-6595-45D1-841C-00A8117C66DF}"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E0020C94-F921-47B6-AC6C-A50C61D718DF}" type="datetimeFigureOut">
              <a:rPr lang="ru-RU" smtClean="0"/>
              <a:pPr/>
              <a:t>27.01.2017</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275F2910-6595-45D1-841C-00A8117C66DF}"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endParaRPr lang="ru-RU" dirty="0"/>
          </a:p>
        </p:txBody>
      </p:sp>
      <p:sp>
        <p:nvSpPr>
          <p:cNvPr id="2" name="Заголовок 1"/>
          <p:cNvSpPr>
            <a:spLocks noGrp="1"/>
          </p:cNvSpPr>
          <p:nvPr>
            <p:ph type="ctrTitle"/>
          </p:nvPr>
        </p:nvSpPr>
        <p:spPr>
          <a:xfrm>
            <a:off x="2483768" y="2571744"/>
            <a:ext cx="6477000" cy="3926240"/>
          </a:xfrm>
        </p:spPr>
        <p:style>
          <a:lnRef idx="2">
            <a:schemeClr val="accent2">
              <a:shade val="50000"/>
            </a:schemeClr>
          </a:lnRef>
          <a:fillRef idx="1">
            <a:schemeClr val="accent2"/>
          </a:fillRef>
          <a:effectRef idx="0">
            <a:schemeClr val="accent2"/>
          </a:effectRef>
          <a:fontRef idx="minor">
            <a:schemeClr val="lt1"/>
          </a:fontRef>
        </p:style>
        <p:txBody>
          <a:bodyPr>
            <a:noAutofit/>
          </a:bodyPr>
          <a:lstStyle/>
          <a:p>
            <a:r>
              <a:rPr lang="ru-RU" sz="3200" dirty="0" smtClean="0"/>
              <a:t>Использование современных образовательных технологий  с целью повышения мотивации  к изучению английского </a:t>
            </a:r>
            <a:r>
              <a:rPr lang="ru-RU" sz="3200" dirty="0" smtClean="0"/>
              <a:t>языка</a:t>
            </a:r>
            <a:br>
              <a:rPr lang="ru-RU" sz="3200" dirty="0" smtClean="0"/>
            </a:br>
            <a:r>
              <a:rPr lang="ru-RU" sz="1800" dirty="0" smtClean="0"/>
              <a:t>выполнила: учитель английского языка </a:t>
            </a:r>
            <a:br>
              <a:rPr lang="ru-RU" sz="1800" dirty="0" smtClean="0"/>
            </a:br>
            <a:r>
              <a:rPr lang="ru-RU" sz="1800" dirty="0" smtClean="0"/>
              <a:t>МБОУ «Гимназия №136»</a:t>
            </a:r>
            <a:br>
              <a:rPr lang="ru-RU" sz="1800" dirty="0" smtClean="0"/>
            </a:br>
            <a:r>
              <a:rPr lang="ru-RU" sz="1800" dirty="0" smtClean="0"/>
              <a:t>Дмитриева И.Г.</a:t>
            </a:r>
            <a:endParaRPr lang="ru-RU" sz="1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Критерии, составляющие сущность педагогической технологии</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lstStyle/>
          <a:p>
            <a:r>
              <a:rPr lang="ru-RU" dirty="0" smtClean="0"/>
              <a:t>однозначное и строгое определение целей обучения (почему и для чего);</a:t>
            </a:r>
          </a:p>
          <a:p>
            <a:r>
              <a:rPr lang="ru-RU" dirty="0" smtClean="0"/>
              <a:t> отбор и структура содержания (что); </a:t>
            </a:r>
          </a:p>
          <a:p>
            <a:r>
              <a:rPr lang="ru-RU" dirty="0" smtClean="0"/>
              <a:t>оптимальная организация учебного процесса (как); </a:t>
            </a:r>
          </a:p>
          <a:p>
            <a:r>
              <a:rPr lang="ru-RU" dirty="0" smtClean="0"/>
              <a:t>методы, приемы и средства обучения (с помощью чего);</a:t>
            </a:r>
          </a:p>
          <a:p>
            <a:r>
              <a:rPr lang="ru-RU" dirty="0" smtClean="0"/>
              <a:t> учет необходимого реального уровня квалификации учителя (кто); </a:t>
            </a:r>
          </a:p>
          <a:p>
            <a:r>
              <a:rPr lang="ru-RU" dirty="0" smtClean="0"/>
              <a:t>объективные методы оценки результатов обучения (так ли это). </a:t>
            </a:r>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Классификация педагогических технологий</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fontScale="92500" lnSpcReduction="10000"/>
          </a:bodyPr>
          <a:lstStyle/>
          <a:p>
            <a:r>
              <a:rPr lang="ru-RU" u="sng" dirty="0" smtClean="0"/>
              <a:t>По уровню применения</a:t>
            </a:r>
            <a:r>
              <a:rPr lang="ru-RU" dirty="0" smtClean="0"/>
              <a:t>: общепедагогические, </a:t>
            </a:r>
            <a:r>
              <a:rPr lang="ru-RU" dirty="0" err="1" smtClean="0"/>
              <a:t>частнопредметные</a:t>
            </a:r>
            <a:r>
              <a:rPr lang="ru-RU" dirty="0" smtClean="0"/>
              <a:t>, локальные, модульные, </a:t>
            </a:r>
            <a:r>
              <a:rPr lang="ru-RU" dirty="0" err="1" smtClean="0"/>
              <a:t>узкометодические</a:t>
            </a:r>
            <a:r>
              <a:rPr lang="ru-RU" dirty="0" smtClean="0"/>
              <a:t>. </a:t>
            </a:r>
          </a:p>
          <a:p>
            <a:r>
              <a:rPr lang="ru-RU" u="sng" dirty="0" smtClean="0"/>
              <a:t>По ведущему фактору психического развития</a:t>
            </a:r>
            <a:r>
              <a:rPr lang="ru-RU" dirty="0" smtClean="0"/>
              <a:t>: биогенные, </a:t>
            </a:r>
            <a:r>
              <a:rPr lang="ru-RU" dirty="0" err="1" smtClean="0"/>
              <a:t>социогенные</a:t>
            </a:r>
            <a:r>
              <a:rPr lang="ru-RU" dirty="0" smtClean="0"/>
              <a:t>, психогенные.</a:t>
            </a:r>
          </a:p>
          <a:p>
            <a:r>
              <a:rPr lang="ru-RU" dirty="0" smtClean="0"/>
              <a:t> </a:t>
            </a:r>
            <a:r>
              <a:rPr lang="ru-RU" u="sng" dirty="0" smtClean="0"/>
              <a:t>По ориентации на личностные структуры</a:t>
            </a:r>
            <a:r>
              <a:rPr lang="ru-RU" dirty="0" smtClean="0"/>
              <a:t>: информационные, операционные (способы учебной деятельности). </a:t>
            </a:r>
          </a:p>
          <a:p>
            <a:r>
              <a:rPr lang="ru-RU" u="sng" dirty="0" smtClean="0"/>
              <a:t>По характеру содержания и структуры</a:t>
            </a:r>
            <a:r>
              <a:rPr lang="ru-RU" dirty="0" smtClean="0"/>
              <a:t>: обучающие/воспитательные, общеобразовательные/профессиональные; гуманистические/технократические</a:t>
            </a:r>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title"/>
          </p:nvPr>
        </p:nvSpPr>
        <p:spPr/>
        <p:txBody>
          <a:bodyPr/>
          <a:lstStyle/>
          <a:p>
            <a:endParaRPr lang="ru-RU" dirty="0"/>
          </a:p>
        </p:txBody>
      </p:sp>
      <p:sp>
        <p:nvSpPr>
          <p:cNvPr id="6" name="Содержимое 5"/>
          <p:cNvSpPr>
            <a:spLocks noGrp="1"/>
          </p:cNvSpPr>
          <p:nvPr>
            <p:ph sz="quarter" idx="1"/>
          </p:nvPr>
        </p:nvSpPr>
        <p:spPr>
          <a:xfrm>
            <a:off x="914400" y="285728"/>
            <a:ext cx="7772400" cy="6143668"/>
          </a:xfrm>
        </p:spPr>
        <p:txBody>
          <a:bodyPr>
            <a:normAutofit fontScale="92500" lnSpcReduction="10000"/>
          </a:bodyPr>
          <a:lstStyle/>
          <a:p>
            <a:r>
              <a:rPr lang="ru-RU" u="sng" dirty="0" smtClean="0"/>
              <a:t>По организационным формам</a:t>
            </a:r>
            <a:r>
              <a:rPr lang="ru-RU" dirty="0" smtClean="0"/>
              <a:t>: классно- урочные/</a:t>
            </a:r>
            <a:r>
              <a:rPr lang="ru-RU" dirty="0" err="1" smtClean="0"/>
              <a:t>альтернативные,индивидуальные</a:t>
            </a:r>
            <a:r>
              <a:rPr lang="ru-RU" dirty="0" smtClean="0"/>
              <a:t>/групповые, дифференцированное обучение; </a:t>
            </a:r>
          </a:p>
          <a:p>
            <a:r>
              <a:rPr lang="ru-RU" u="sng" dirty="0" smtClean="0"/>
              <a:t>По подходу к ребёнку</a:t>
            </a:r>
            <a:r>
              <a:rPr lang="ru-RU" dirty="0" smtClean="0"/>
              <a:t>: авторитарные, личностно-ориентированные, технологии сотрудничества; </a:t>
            </a:r>
          </a:p>
          <a:p>
            <a:r>
              <a:rPr lang="ru-RU" u="sng" dirty="0" smtClean="0"/>
              <a:t>По преобладающему (доминирующему) методу</a:t>
            </a:r>
            <a:r>
              <a:rPr lang="ru-RU" dirty="0" smtClean="0"/>
              <a:t>: объяснительно-иллюстративные, развивающее обучение, проблемно- поисковые, </a:t>
            </a:r>
            <a:r>
              <a:rPr lang="ru-RU" dirty="0" err="1" smtClean="0"/>
              <a:t>саморазвивающее</a:t>
            </a:r>
            <a:r>
              <a:rPr lang="ru-RU" dirty="0" smtClean="0"/>
              <a:t> обучение, информационные (компьютерные). </a:t>
            </a:r>
          </a:p>
          <a:p>
            <a:r>
              <a:rPr lang="ru-RU" u="sng" dirty="0" smtClean="0"/>
              <a:t>По направлению модернизации существующей системы</a:t>
            </a:r>
            <a:r>
              <a:rPr lang="ru-RU" dirty="0" smtClean="0"/>
              <a:t>: на основе </a:t>
            </a:r>
            <a:r>
              <a:rPr lang="ru-RU" dirty="0" err="1" smtClean="0"/>
              <a:t>гуманизации</a:t>
            </a:r>
            <a:r>
              <a:rPr lang="ru-RU" dirty="0" smtClean="0"/>
              <a:t> и демократизации отношений; на основе интенсификации и активизации учебной деятельности: </a:t>
            </a:r>
            <a:r>
              <a:rPr lang="ru-RU" dirty="0" err="1" smtClean="0"/>
              <a:t>природосообразные</a:t>
            </a:r>
            <a:r>
              <a:rPr lang="ru-RU" dirty="0" smtClean="0"/>
              <a:t>; технологии авторских школ; </a:t>
            </a:r>
          </a:p>
          <a:p>
            <a:r>
              <a:rPr lang="ru-RU" u="sng" dirty="0" smtClean="0"/>
              <a:t>По категории обучающихся</a:t>
            </a:r>
            <a:r>
              <a:rPr lang="ru-RU" dirty="0" smtClean="0"/>
              <a:t>: массовая технология, компенсирующие, технологии работы с одарёнными детьми. </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285728"/>
            <a:ext cx="7772400" cy="1143000"/>
          </a:xfrm>
          <a:solidFill>
            <a:schemeClr val="accent1"/>
          </a:solidFill>
        </p:spPr>
        <p:txBody>
          <a:bodyPr/>
          <a:lstStyle/>
          <a:p>
            <a:r>
              <a:rPr lang="ru-RU" dirty="0" smtClean="0">
                <a:solidFill>
                  <a:schemeClr val="tx1">
                    <a:lumMod val="75000"/>
                    <a:lumOff val="25000"/>
                  </a:schemeClr>
                </a:solidFill>
              </a:rPr>
              <a:t>Технологии:</a:t>
            </a:r>
            <a:endParaRPr lang="ru-RU" dirty="0">
              <a:solidFill>
                <a:schemeClr val="tx1">
                  <a:lumMod val="75000"/>
                  <a:lumOff val="25000"/>
                </a:schemeClr>
              </a:solidFill>
            </a:endParaRPr>
          </a:p>
        </p:txBody>
      </p:sp>
      <p:sp>
        <p:nvSpPr>
          <p:cNvPr id="3" name="Содержимое 2"/>
          <p:cNvSpPr>
            <a:spLocks noGrp="1"/>
          </p:cNvSpPr>
          <p:nvPr>
            <p:ph sz="quarter" idx="1"/>
          </p:nvPr>
        </p:nvSpPr>
        <p:spPr>
          <a:xfrm>
            <a:off x="914400" y="1447800"/>
            <a:ext cx="7772400" cy="5410200"/>
          </a:xfrm>
        </p:spPr>
        <p:txBody>
          <a:bodyPr>
            <a:normAutofit fontScale="62500" lnSpcReduction="20000"/>
          </a:bodyPr>
          <a:lstStyle/>
          <a:p>
            <a:r>
              <a:rPr lang="ru-RU" dirty="0" smtClean="0"/>
              <a:t>-развивающее обучение;</a:t>
            </a:r>
          </a:p>
          <a:p>
            <a:r>
              <a:rPr lang="ru-RU" dirty="0" smtClean="0"/>
              <a:t> -проблемное обучение;</a:t>
            </a:r>
          </a:p>
          <a:p>
            <a:r>
              <a:rPr lang="ru-RU" dirty="0" smtClean="0"/>
              <a:t> -</a:t>
            </a:r>
            <a:r>
              <a:rPr lang="ru-RU" dirty="0" err="1" smtClean="0"/>
              <a:t>разноуровневое</a:t>
            </a:r>
            <a:r>
              <a:rPr lang="ru-RU" dirty="0" smtClean="0"/>
              <a:t> обучение;</a:t>
            </a:r>
          </a:p>
          <a:p>
            <a:r>
              <a:rPr lang="ru-RU" dirty="0" smtClean="0"/>
              <a:t> -коллективная система обучения (КСО); </a:t>
            </a:r>
          </a:p>
          <a:p>
            <a:r>
              <a:rPr lang="ru-RU" dirty="0" smtClean="0"/>
              <a:t>-технология решения изобретательских задач ( ТРИЗ);</a:t>
            </a:r>
          </a:p>
          <a:p>
            <a:r>
              <a:rPr lang="ru-RU" dirty="0" smtClean="0"/>
              <a:t> -исследовательские методы обучения; </a:t>
            </a:r>
          </a:p>
          <a:p>
            <a:r>
              <a:rPr lang="ru-RU" dirty="0" smtClean="0"/>
              <a:t>-проектные методы обучения; </a:t>
            </a:r>
          </a:p>
          <a:p>
            <a:r>
              <a:rPr lang="ru-RU" dirty="0" smtClean="0"/>
              <a:t>-технология « дебаты»; </a:t>
            </a:r>
          </a:p>
          <a:p>
            <a:r>
              <a:rPr lang="ru-RU" dirty="0" smtClean="0"/>
              <a:t>-технологию модульного и блочно- модульного обучения; </a:t>
            </a:r>
          </a:p>
          <a:p>
            <a:r>
              <a:rPr lang="ru-RU" dirty="0" smtClean="0"/>
              <a:t>-</a:t>
            </a:r>
            <a:r>
              <a:rPr lang="ru-RU" dirty="0" err="1" smtClean="0"/>
              <a:t>лекционно</a:t>
            </a:r>
            <a:r>
              <a:rPr lang="ru-RU" dirty="0" smtClean="0"/>
              <a:t> – </a:t>
            </a:r>
            <a:r>
              <a:rPr lang="ru-RU" dirty="0" err="1" smtClean="0"/>
              <a:t>семинарско</a:t>
            </a:r>
            <a:r>
              <a:rPr lang="ru-RU" dirty="0" smtClean="0"/>
              <a:t> - зачетная система обучения; </a:t>
            </a:r>
          </a:p>
          <a:p>
            <a:r>
              <a:rPr lang="ru-RU" dirty="0" smtClean="0"/>
              <a:t>-технология развития «критического мышления»</a:t>
            </a:r>
          </a:p>
          <a:p>
            <a:r>
              <a:rPr lang="ru-RU" dirty="0" smtClean="0"/>
              <a:t>; -технология использования в обучении игровых методов: ролевых, деловых и других видов обучающих игр;</a:t>
            </a:r>
          </a:p>
          <a:p>
            <a:r>
              <a:rPr lang="ru-RU" dirty="0" smtClean="0"/>
              <a:t> -обучение в сотрудничестве ( командная, групповая работа);</a:t>
            </a:r>
          </a:p>
          <a:p>
            <a:r>
              <a:rPr lang="ru-RU" dirty="0" smtClean="0"/>
              <a:t> -информационно – коммуникационные технологии;</a:t>
            </a:r>
          </a:p>
          <a:p>
            <a:r>
              <a:rPr lang="ru-RU" dirty="0" smtClean="0"/>
              <a:t> -</a:t>
            </a:r>
            <a:r>
              <a:rPr lang="ru-RU" dirty="0" err="1" smtClean="0"/>
              <a:t>здоровьесберегающие</a:t>
            </a:r>
            <a:r>
              <a:rPr lang="ru-RU" dirty="0" smtClean="0"/>
              <a:t> технологии;</a:t>
            </a:r>
          </a:p>
          <a:p>
            <a:r>
              <a:rPr lang="ru-RU" dirty="0" smtClean="0"/>
              <a:t> - систему инновационной оценки « </a:t>
            </a:r>
            <a:r>
              <a:rPr lang="ru-RU" dirty="0" err="1" smtClean="0"/>
              <a:t>портфолио</a:t>
            </a:r>
            <a:r>
              <a:rPr lang="ru-RU" dirty="0" smtClean="0"/>
              <a:t>»;</a:t>
            </a:r>
          </a:p>
          <a:p>
            <a:r>
              <a:rPr lang="ru-RU" dirty="0" smtClean="0"/>
              <a:t> - технологию дистанционного обучения технология мастерских групповое обучение и др. </a:t>
            </a: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Современные педагогические технологии</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fontScale="70000" lnSpcReduction="20000"/>
          </a:bodyPr>
          <a:lstStyle/>
          <a:p>
            <a:r>
              <a:rPr lang="ru-RU" dirty="0" err="1" smtClean="0"/>
              <a:t>Здоровьесберегающие</a:t>
            </a:r>
            <a:r>
              <a:rPr lang="ru-RU" dirty="0" smtClean="0"/>
              <a:t> технологии</a:t>
            </a:r>
          </a:p>
          <a:p>
            <a:r>
              <a:rPr lang="ru-RU" dirty="0" smtClean="0"/>
              <a:t> Технологии интегрированного обучения </a:t>
            </a:r>
          </a:p>
          <a:p>
            <a:r>
              <a:rPr lang="ru-RU" dirty="0" smtClean="0"/>
              <a:t>Проектная деятельность (индивидуальная, групповая, коллективная) </a:t>
            </a:r>
          </a:p>
          <a:p>
            <a:r>
              <a:rPr lang="ru-RU" dirty="0" smtClean="0"/>
              <a:t>Учебно-исследовательская деятельность</a:t>
            </a:r>
          </a:p>
          <a:p>
            <a:r>
              <a:rPr lang="ru-RU" dirty="0" smtClean="0"/>
              <a:t> Технологии сотрудничества </a:t>
            </a:r>
          </a:p>
          <a:p>
            <a:r>
              <a:rPr lang="ru-RU" dirty="0" smtClean="0"/>
              <a:t>Личностно- ориентированные технологии</a:t>
            </a:r>
          </a:p>
          <a:p>
            <a:r>
              <a:rPr lang="ru-RU" dirty="0" smtClean="0"/>
              <a:t> Обучение на основе учебных задач и ситуаций </a:t>
            </a:r>
          </a:p>
          <a:p>
            <a:r>
              <a:rPr lang="ru-RU" dirty="0" smtClean="0"/>
              <a:t>Информационно-коммуникационная (ИКТ)</a:t>
            </a:r>
          </a:p>
          <a:p>
            <a:r>
              <a:rPr lang="ru-RU" dirty="0" smtClean="0"/>
              <a:t>Технологии дифференцированного обучения </a:t>
            </a:r>
          </a:p>
          <a:p>
            <a:r>
              <a:rPr lang="ru-RU" dirty="0" smtClean="0"/>
              <a:t>Деловые игры </a:t>
            </a:r>
          </a:p>
          <a:p>
            <a:r>
              <a:rPr lang="ru-RU" dirty="0" smtClean="0"/>
              <a:t>Проблемное обучение </a:t>
            </a:r>
          </a:p>
          <a:p>
            <a:r>
              <a:rPr lang="ru-RU" dirty="0" err="1" smtClean="0"/>
              <a:t>Портфолио</a:t>
            </a:r>
            <a:r>
              <a:rPr lang="ru-RU" dirty="0" smtClean="0"/>
              <a:t> учащихся </a:t>
            </a:r>
          </a:p>
          <a:p>
            <a:r>
              <a:rPr lang="ru-RU" dirty="0" smtClean="0"/>
              <a:t>Компьютерные технологии </a:t>
            </a:r>
          </a:p>
          <a:p>
            <a:r>
              <a:rPr lang="ru-RU" dirty="0" smtClean="0"/>
              <a:t>Интерактивные технологии</a:t>
            </a:r>
          </a:p>
          <a:p>
            <a:r>
              <a:rPr lang="ru-RU" dirty="0" smtClean="0"/>
              <a:t>Технологии </a:t>
            </a:r>
            <a:r>
              <a:rPr lang="ru-RU" dirty="0" err="1" smtClean="0"/>
              <a:t>разноуровневого</a:t>
            </a:r>
            <a:r>
              <a:rPr lang="ru-RU" dirty="0" smtClean="0"/>
              <a:t> обучения </a:t>
            </a:r>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a:bodyPr>
          <a:lstStyle/>
          <a:p>
            <a:r>
              <a:rPr lang="ru-RU" b="1" dirty="0" smtClean="0"/>
              <a:t>Приоритетные технологии :</a:t>
            </a:r>
            <a:endParaRPr lang="ru-RU" dirty="0"/>
          </a:p>
        </p:txBody>
      </p:sp>
      <p:sp>
        <p:nvSpPr>
          <p:cNvPr id="3" name="Содержимое 2"/>
          <p:cNvSpPr>
            <a:spLocks noGrp="1"/>
          </p:cNvSpPr>
          <p:nvPr>
            <p:ph sz="quarter" idx="1"/>
          </p:nvPr>
        </p:nvSpPr>
        <p:spPr/>
        <p:txBody>
          <a:bodyPr/>
          <a:lstStyle/>
          <a:p>
            <a:r>
              <a:rPr lang="ru-RU" dirty="0" smtClean="0"/>
              <a:t>- традиционные технологии;</a:t>
            </a:r>
          </a:p>
          <a:p>
            <a:r>
              <a:rPr lang="ru-RU" dirty="0" smtClean="0"/>
              <a:t>- игровые технологии;</a:t>
            </a:r>
          </a:p>
          <a:p>
            <a:r>
              <a:rPr lang="ru-RU" dirty="0" smtClean="0"/>
              <a:t>- проектная технология;</a:t>
            </a:r>
          </a:p>
          <a:p>
            <a:r>
              <a:rPr lang="ru-RU" dirty="0" smtClean="0"/>
              <a:t>- обучение в сотрудничестве; </a:t>
            </a:r>
          </a:p>
          <a:p>
            <a:r>
              <a:rPr lang="ru-RU" dirty="0" smtClean="0"/>
              <a:t>- дифференцированный подход в обучении;</a:t>
            </a:r>
          </a:p>
          <a:p>
            <a:pPr lvl="0"/>
            <a:r>
              <a:rPr lang="ru-RU" dirty="0" smtClean="0"/>
              <a:t>- тестовые технологии;</a:t>
            </a:r>
          </a:p>
          <a:p>
            <a:pPr lvl="0"/>
            <a:r>
              <a:rPr lang="ru-RU" dirty="0" smtClean="0"/>
              <a:t>- информационные технологии.</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Традиционные технологии</a:t>
            </a:r>
            <a:endParaRPr lang="ru-RU" dirty="0">
              <a:solidFill>
                <a:schemeClr val="tx1">
                  <a:lumMod val="75000"/>
                  <a:lumOff val="25000"/>
                </a:schemeClr>
              </a:solidFill>
            </a:endParaRPr>
          </a:p>
        </p:txBody>
      </p:sp>
      <p:graphicFrame>
        <p:nvGraphicFramePr>
          <p:cNvPr id="4" name="Содержимое 3"/>
          <p:cNvGraphicFramePr>
            <a:graphicFrameLocks noGrp="1"/>
          </p:cNvGraphicFramePr>
          <p:nvPr>
            <p:ph sz="quarter" idx="1"/>
          </p:nvPr>
        </p:nvGraphicFramePr>
        <p:xfrm>
          <a:off x="914400" y="1447800"/>
          <a:ext cx="7772400" cy="4668520"/>
        </p:xfrm>
        <a:graphic>
          <a:graphicData uri="http://schemas.openxmlformats.org/drawingml/2006/table">
            <a:tbl>
              <a:tblPr firstRow="1" bandRow="1">
                <a:tableStyleId>{5C22544A-7EE6-4342-B048-85BDC9FD1C3A}</a:tableStyleId>
              </a:tblPr>
              <a:tblGrid>
                <a:gridCol w="3886200"/>
                <a:gridCol w="3886200"/>
              </a:tblGrid>
              <a:tr h="370840">
                <a:tc>
                  <a:txBody>
                    <a:bodyPr/>
                    <a:lstStyle/>
                    <a:p>
                      <a:r>
                        <a:rPr lang="ru-RU" dirty="0" smtClean="0"/>
                        <a:t>Положительные стороны</a:t>
                      </a:r>
                      <a:endParaRPr lang="ru-RU" dirty="0"/>
                    </a:p>
                  </a:txBody>
                  <a:tcPr/>
                </a:tc>
                <a:tc>
                  <a:txBody>
                    <a:bodyPr/>
                    <a:lstStyle/>
                    <a:p>
                      <a:r>
                        <a:rPr lang="ru-RU" dirty="0" smtClean="0"/>
                        <a:t>Отрицательные стороны</a:t>
                      </a:r>
                      <a:endParaRPr lang="ru-RU" dirty="0"/>
                    </a:p>
                  </a:txBody>
                  <a:tcPr/>
                </a:tc>
              </a:tr>
              <a:tr h="370840">
                <a:tc>
                  <a:txBody>
                    <a:bodyPr/>
                    <a:lstStyle/>
                    <a:p>
                      <a:r>
                        <a:rPr kumimoji="0" lang="ru-RU" sz="1800" kern="1200" dirty="0" smtClean="0">
                          <a:solidFill>
                            <a:schemeClr val="dk1"/>
                          </a:solidFill>
                          <a:latin typeface="+mn-lt"/>
                          <a:ea typeface="+mn-ea"/>
                          <a:cs typeface="+mn-cs"/>
                        </a:rPr>
                        <a:t>чёткая организация учебного процесса</a:t>
                      </a:r>
                      <a:endParaRPr lang="ru-RU" dirty="0"/>
                    </a:p>
                  </a:txBody>
                  <a:tcPr/>
                </a:tc>
                <a:tc>
                  <a:txBody>
                    <a:bodyPr/>
                    <a:lstStyle/>
                    <a:p>
                      <a:r>
                        <a:rPr kumimoji="0" lang="ru-RU" sz="1800" kern="1200" dirty="0" smtClean="0">
                          <a:solidFill>
                            <a:schemeClr val="dk1"/>
                          </a:solidFill>
                          <a:latin typeface="+mn-lt"/>
                          <a:ea typeface="+mn-ea"/>
                          <a:cs typeface="+mn-cs"/>
                        </a:rPr>
                        <a:t>низкий уровень навыков общения</a:t>
                      </a:r>
                      <a:endParaRPr lang="ru-RU" dirty="0"/>
                    </a:p>
                  </a:txBody>
                  <a:tcPr/>
                </a:tc>
              </a:tr>
              <a:tr h="370840">
                <a:tc>
                  <a:txBody>
                    <a:bodyPr/>
                    <a:lstStyle/>
                    <a:p>
                      <a:r>
                        <a:rPr kumimoji="0" lang="ru-RU" sz="1800" kern="1200" dirty="0" smtClean="0">
                          <a:solidFill>
                            <a:schemeClr val="dk1"/>
                          </a:solidFill>
                          <a:latin typeface="+mn-lt"/>
                          <a:ea typeface="+mn-ea"/>
                          <a:cs typeface="+mn-cs"/>
                        </a:rPr>
                        <a:t>системность в обучении</a:t>
                      </a:r>
                      <a:endParaRPr lang="ru-RU" dirty="0"/>
                    </a:p>
                  </a:txBody>
                  <a:tcPr/>
                </a:tc>
                <a:tc>
                  <a:txBody>
                    <a:bodyPr/>
                    <a:lstStyle/>
                    <a:p>
                      <a:r>
                        <a:rPr kumimoji="0" lang="ru-RU" sz="1800" kern="1200" dirty="0" smtClean="0">
                          <a:solidFill>
                            <a:schemeClr val="dk1"/>
                          </a:solidFill>
                          <a:latin typeface="+mn-lt"/>
                          <a:ea typeface="+mn-ea"/>
                          <a:cs typeface="+mn-cs"/>
                        </a:rPr>
                        <a:t>недостаточное включение слушающих ответ школьников в общее обсуждение</a:t>
                      </a:r>
                      <a:endParaRPr lang="ru-RU" dirty="0"/>
                    </a:p>
                  </a:txBody>
                  <a:tcPr/>
                </a:tc>
              </a:tr>
              <a:tr h="370840">
                <a:tc>
                  <a:txBody>
                    <a:bodyPr/>
                    <a:lstStyle/>
                    <a:p>
                      <a:r>
                        <a:rPr kumimoji="0" lang="ru-RU" sz="1800" kern="1200" dirty="0" smtClean="0">
                          <a:solidFill>
                            <a:schemeClr val="dk1"/>
                          </a:solidFill>
                          <a:latin typeface="+mn-lt"/>
                          <a:ea typeface="+mn-ea"/>
                          <a:cs typeface="+mn-cs"/>
                        </a:rPr>
                        <a:t>воздействие личности учителя на учащихся в процессе общения на уроке</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ru-RU" sz="1800" kern="1200" dirty="0" smtClean="0">
                          <a:solidFill>
                            <a:schemeClr val="dk1"/>
                          </a:solidFill>
                          <a:latin typeface="+mn-lt"/>
                          <a:ea typeface="+mn-ea"/>
                          <a:cs typeface="+mn-cs"/>
                        </a:rPr>
                        <a:t>невозможность получить развёрнутый ответ ученика с его собственной оценкой рассматриваемого вопроса</a:t>
                      </a:r>
                      <a:endParaRPr lang="ru-RU" dirty="0" smtClean="0"/>
                    </a:p>
                    <a:p>
                      <a:endParaRPr lang="ru-RU" dirty="0"/>
                    </a:p>
                  </a:txBody>
                  <a:tcPr/>
                </a:tc>
              </a:tr>
              <a:tr h="370840">
                <a:tc>
                  <a:txBody>
                    <a:bodyPr/>
                    <a:lstStyle/>
                    <a:p>
                      <a:r>
                        <a:rPr lang="ru-RU" dirty="0" smtClean="0"/>
                        <a:t>Оптимальные затраты</a:t>
                      </a:r>
                      <a:r>
                        <a:rPr lang="ru-RU" baseline="0" dirty="0" smtClean="0"/>
                        <a:t> ресурсов при массовом обучении</a:t>
                      </a:r>
                      <a:endParaRPr lang="ru-RU" dirty="0"/>
                    </a:p>
                  </a:txBody>
                  <a:tcPr/>
                </a:tc>
                <a:tc>
                  <a:txBody>
                    <a:bodyPr/>
                    <a:lstStyle/>
                    <a:p>
                      <a:r>
                        <a:rPr lang="ru-RU" dirty="0" smtClean="0"/>
                        <a:t>Отсутствие самостоятельности</a:t>
                      </a:r>
                      <a:endParaRPr lang="ru-RU" dirty="0"/>
                    </a:p>
                  </a:txBody>
                  <a:tcPr/>
                </a:tc>
              </a:tr>
              <a:tr h="370840">
                <a:tc>
                  <a:txBody>
                    <a:bodyPr/>
                    <a:lstStyle/>
                    <a:p>
                      <a:endParaRPr lang="ru-RU"/>
                    </a:p>
                  </a:txBody>
                  <a:tcPr/>
                </a:tc>
                <a:tc>
                  <a:txBody>
                    <a:bodyPr/>
                    <a:lstStyle/>
                    <a:p>
                      <a:r>
                        <a:rPr lang="ru-RU" dirty="0" smtClean="0"/>
                        <a:t>Отсутствие индивидуального подхода</a:t>
                      </a:r>
                      <a:endParaRPr lang="ru-RU" dirty="0"/>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Игровые технологии</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fontScale="92500" lnSpcReduction="20000"/>
          </a:bodyPr>
          <a:lstStyle/>
          <a:p>
            <a:pPr algn="just">
              <a:buNone/>
            </a:pPr>
            <a:r>
              <a:rPr lang="ru-RU" dirty="0" smtClean="0"/>
              <a:t>Игра – это самая свободная, естественная форма погружения человека в реальную (или воображаемую) действительность с целью её изучения, проявления собственного «Я», творчества, активности, самостоятельности, самореализации. </a:t>
            </a:r>
          </a:p>
          <a:p>
            <a:pPr algn="just">
              <a:buNone/>
            </a:pPr>
            <a:r>
              <a:rPr lang="ru-RU" dirty="0" smtClean="0"/>
              <a:t>Игра несёт на себе функции:</a:t>
            </a:r>
          </a:p>
          <a:p>
            <a:pPr algn="just">
              <a:buNone/>
            </a:pPr>
            <a:r>
              <a:rPr lang="ru-RU" dirty="0" smtClean="0"/>
              <a:t> - психологические, снимая напряжение и способствуя эмоциональной разрядке; </a:t>
            </a:r>
          </a:p>
          <a:p>
            <a:pPr algn="just">
              <a:buNone/>
            </a:pPr>
            <a:r>
              <a:rPr lang="ru-RU" dirty="0" smtClean="0"/>
              <a:t> - психотерапевтические, помогая ребёнку изменить отношение к себе и к другим, изменить способы общения, психическое самочувствие; </a:t>
            </a:r>
          </a:p>
          <a:p>
            <a:pPr algn="just">
              <a:buNone/>
            </a:pPr>
            <a:r>
              <a:rPr lang="ru-RU" dirty="0" smtClean="0"/>
              <a:t>- технологические, позволяя частично вывести мышление из рациональной сферы в сферу фантазии, преображающей реальную действительность. </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Игровые технологии</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lstStyle/>
          <a:p>
            <a:r>
              <a:rPr lang="ru-RU" dirty="0" smtClean="0"/>
              <a:t>Дидактическая цель ставится перед учащимися в форме игровой задачи, учебная деятельность подчиняется правилам игры, учебный материал используется в качестве средства игры, в учебную деятельность включается элемент соревнования, успешное выполнение дидактического задания связывается с игровым результатом. </a:t>
            </a:r>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4638"/>
            <a:ext cx="7772400" cy="1868478"/>
          </a:xfrm>
          <a:solidFill>
            <a:schemeClr val="accent1"/>
          </a:solidFill>
        </p:spPr>
        <p:txBody>
          <a:bodyPr>
            <a:normAutofit fontScale="90000"/>
          </a:bodyPr>
          <a:lstStyle/>
          <a:p>
            <a:r>
              <a:rPr lang="ru-RU" dirty="0" smtClean="0">
                <a:solidFill>
                  <a:schemeClr val="tx1">
                    <a:lumMod val="75000"/>
                    <a:lumOff val="25000"/>
                  </a:schemeClr>
                </a:solidFill>
              </a:rPr>
              <a:t>Педагогические игры по характеру педагогического процесса подразделяются на группы:</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lstStyle/>
          <a:p>
            <a:endParaRPr lang="ru-RU" dirty="0" smtClean="0"/>
          </a:p>
          <a:p>
            <a:endParaRPr lang="ru-RU" dirty="0" smtClean="0"/>
          </a:p>
          <a:p>
            <a:r>
              <a:rPr lang="ru-RU" dirty="0" smtClean="0"/>
              <a:t>а) обучающие, тренировочные, контролирующие и обобщающие; </a:t>
            </a:r>
          </a:p>
          <a:p>
            <a:r>
              <a:rPr lang="ru-RU" dirty="0" smtClean="0"/>
              <a:t>б) познавательные, воспитательные, развивающие; </a:t>
            </a:r>
          </a:p>
          <a:p>
            <a:r>
              <a:rPr lang="ru-RU" dirty="0" smtClean="0"/>
              <a:t>в) репродуктивные, продуктивные, творческие; </a:t>
            </a:r>
          </a:p>
          <a:p>
            <a:r>
              <a:rPr lang="ru-RU" dirty="0" smtClean="0"/>
              <a:t>г) коммуникативные, диагностические, </a:t>
            </a:r>
            <a:r>
              <a:rPr lang="ru-RU" dirty="0" err="1" smtClean="0"/>
              <a:t>профориентационные</a:t>
            </a:r>
            <a:r>
              <a:rPr lang="ru-RU" dirty="0" smtClean="0"/>
              <a:t>, психотехнические. </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Традиционная педагогика</a:t>
            </a:r>
            <a:endParaRPr lang="ru-RU" dirty="0">
              <a:solidFill>
                <a:schemeClr val="tx1">
                  <a:lumMod val="75000"/>
                  <a:lumOff val="25000"/>
                </a:schemeClr>
              </a:solidFill>
            </a:endParaRPr>
          </a:p>
        </p:txBody>
      </p:sp>
      <p:sp>
        <p:nvSpPr>
          <p:cNvPr id="3" name="Содержимое 2"/>
          <p:cNvSpPr>
            <a:spLocks noGrp="1"/>
          </p:cNvSpPr>
          <p:nvPr>
            <p:ph sz="quarter" idx="1"/>
          </p:nvPr>
        </p:nvSpPr>
        <p:spPr>
          <a:xfrm>
            <a:off x="914400" y="1447800"/>
            <a:ext cx="7772400" cy="4910158"/>
          </a:xfrm>
        </p:spPr>
        <p:txBody>
          <a:bodyPr>
            <a:normAutofit lnSpcReduction="10000"/>
          </a:bodyPr>
          <a:lstStyle/>
          <a:p>
            <a:r>
              <a:rPr lang="ru-RU" dirty="0" smtClean="0"/>
              <a:t>Учитель учит- ученик учится </a:t>
            </a:r>
          </a:p>
          <a:p>
            <a:r>
              <a:rPr lang="ru-RU" dirty="0" smtClean="0"/>
              <a:t>Учитель знает все- ученик не знает ничего </a:t>
            </a:r>
          </a:p>
          <a:p>
            <a:r>
              <a:rPr lang="ru-RU" dirty="0" smtClean="0"/>
              <a:t>Учитель думает- ученик воспроизводит знания </a:t>
            </a:r>
          </a:p>
          <a:p>
            <a:r>
              <a:rPr lang="ru-RU" dirty="0" smtClean="0"/>
              <a:t>Учитель говорит- ученик слушает </a:t>
            </a:r>
          </a:p>
          <a:p>
            <a:r>
              <a:rPr lang="ru-RU" dirty="0" smtClean="0"/>
              <a:t>Учитель управляет- ученик подчиняется</a:t>
            </a:r>
          </a:p>
          <a:p>
            <a:r>
              <a:rPr lang="ru-RU" dirty="0" smtClean="0"/>
              <a:t> Учитель активен- ученик пассивен </a:t>
            </a:r>
          </a:p>
          <a:p>
            <a:r>
              <a:rPr lang="ru-RU" dirty="0" smtClean="0"/>
              <a:t>Учитель определяет содержание обучения- ученик к нему приспосабливается </a:t>
            </a:r>
          </a:p>
          <a:p>
            <a:r>
              <a:rPr lang="ru-RU" dirty="0" smtClean="0"/>
              <a:t>Учитель авторитарен- ученик несвободен </a:t>
            </a:r>
          </a:p>
          <a:p>
            <a:r>
              <a:rPr lang="ru-RU" dirty="0" smtClean="0"/>
              <a:t>Учитель- субъект обучения- ученик-объект обучения </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Игровые технологии</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a:bodyPr>
          <a:lstStyle/>
          <a:p>
            <a:r>
              <a:rPr lang="ru-RU" dirty="0" smtClean="0"/>
              <a:t>По игровой методике: </a:t>
            </a:r>
          </a:p>
          <a:p>
            <a:pPr>
              <a:buFont typeface="Wingdings" pitchFamily="2" charset="2"/>
              <a:buChar char="Ø"/>
            </a:pPr>
            <a:r>
              <a:rPr lang="ru-RU" sz="2400" dirty="0" smtClean="0"/>
              <a:t>предметные, </a:t>
            </a:r>
          </a:p>
          <a:p>
            <a:pPr>
              <a:buFont typeface="Wingdings" pitchFamily="2" charset="2"/>
              <a:buChar char="Ø"/>
            </a:pPr>
            <a:r>
              <a:rPr lang="ru-RU" sz="2400" dirty="0" smtClean="0"/>
              <a:t>сюжетные, </a:t>
            </a:r>
          </a:p>
          <a:p>
            <a:pPr>
              <a:buFont typeface="Wingdings" pitchFamily="2" charset="2"/>
              <a:buChar char="Ø"/>
            </a:pPr>
            <a:r>
              <a:rPr lang="ru-RU" sz="2400" dirty="0" smtClean="0"/>
              <a:t>ролевые, </a:t>
            </a:r>
          </a:p>
          <a:p>
            <a:pPr>
              <a:buFont typeface="Wingdings" pitchFamily="2" charset="2"/>
              <a:buChar char="Ø"/>
            </a:pPr>
            <a:r>
              <a:rPr lang="ru-RU" sz="2400" dirty="0" smtClean="0"/>
              <a:t>деловые, </a:t>
            </a:r>
          </a:p>
          <a:p>
            <a:pPr>
              <a:buFont typeface="Wingdings" pitchFamily="2" charset="2"/>
              <a:buChar char="Ø"/>
            </a:pPr>
            <a:r>
              <a:rPr lang="ru-RU" sz="2400" dirty="0" smtClean="0"/>
              <a:t>имитационные, </a:t>
            </a:r>
          </a:p>
          <a:p>
            <a:pPr>
              <a:buFont typeface="Wingdings" pitchFamily="2" charset="2"/>
              <a:buChar char="Ø"/>
            </a:pPr>
            <a:r>
              <a:rPr lang="ru-RU" sz="2400" dirty="0" smtClean="0"/>
              <a:t>драматизации</a:t>
            </a:r>
            <a:r>
              <a:rPr lang="ru-RU" dirty="0" smtClean="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Игровые технологии </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a:bodyPr>
          <a:lstStyle/>
          <a:p>
            <a:r>
              <a:rPr lang="ru-RU" dirty="0" smtClean="0"/>
              <a:t>Младший школьный возраст- игры и упражнения, формирующие умение выделять основные, характерные признаки предметов, сравнивать, сопоставлять их. </a:t>
            </a:r>
          </a:p>
          <a:p>
            <a:pPr>
              <a:buFont typeface="Wingdings" pitchFamily="2" charset="2"/>
              <a:buChar char="Ø"/>
            </a:pPr>
            <a:r>
              <a:rPr lang="ru-RU" dirty="0" smtClean="0"/>
              <a:t>Группы игр на обобщение предметов по определённым признакам. </a:t>
            </a:r>
          </a:p>
          <a:p>
            <a:pPr>
              <a:buFont typeface="Wingdings" pitchFamily="2" charset="2"/>
              <a:buChar char="Ø"/>
            </a:pPr>
            <a:r>
              <a:rPr lang="ru-RU" dirty="0" smtClean="0"/>
              <a:t>Группы игр, воспитывающих умение владеть собой, быстроту реакции на слово, фонетический слух, смекалку и т.д.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a:bodyPr>
          <a:lstStyle/>
          <a:p>
            <a:r>
              <a:rPr lang="ru-RU" sz="2700" dirty="0" smtClean="0">
                <a:solidFill>
                  <a:schemeClr val="tx1">
                    <a:lumMod val="75000"/>
                    <a:lumOff val="25000"/>
                  </a:schemeClr>
                </a:solidFill>
              </a:rPr>
              <a:t>Игровые технологии в среднем и старшем школьном возрасте.</a:t>
            </a:r>
            <a:endParaRPr lang="ru-RU" sz="2700" dirty="0">
              <a:solidFill>
                <a:schemeClr val="tx1">
                  <a:lumMod val="75000"/>
                  <a:lumOff val="25000"/>
                </a:schemeClr>
              </a:solidFill>
            </a:endParaRPr>
          </a:p>
        </p:txBody>
      </p:sp>
      <p:sp>
        <p:nvSpPr>
          <p:cNvPr id="3" name="Содержимое 2"/>
          <p:cNvSpPr>
            <a:spLocks noGrp="1"/>
          </p:cNvSpPr>
          <p:nvPr>
            <p:ph sz="quarter" idx="1"/>
          </p:nvPr>
        </p:nvSpPr>
        <p:spPr>
          <a:xfrm>
            <a:off x="714348" y="1447800"/>
            <a:ext cx="7972452" cy="5195910"/>
          </a:xfrm>
        </p:spPr>
        <p:txBody>
          <a:bodyPr>
            <a:normAutofit fontScale="55000" lnSpcReduction="20000"/>
          </a:bodyPr>
          <a:lstStyle/>
          <a:p>
            <a:pPr>
              <a:buNone/>
            </a:pPr>
            <a:r>
              <a:rPr lang="ru-RU" sz="2900" u="sng" dirty="0" smtClean="0"/>
              <a:t> Этапы подготовки: </a:t>
            </a:r>
          </a:p>
          <a:p>
            <a:r>
              <a:rPr lang="ru-RU" sz="2900" u="sng" dirty="0" smtClean="0"/>
              <a:t>Разработка игры</a:t>
            </a:r>
            <a:r>
              <a:rPr lang="ru-RU" sz="2900" dirty="0" smtClean="0"/>
              <a:t>: разработка сценария, план деловой игры, общее описание игры, содержание инструктажа, подготовка материального обеспечения.    </a:t>
            </a:r>
          </a:p>
          <a:p>
            <a:r>
              <a:rPr lang="ru-RU" sz="2900" u="sng" dirty="0" smtClean="0"/>
              <a:t>Ввод в игру</a:t>
            </a:r>
            <a:r>
              <a:rPr lang="ru-RU" sz="2900" dirty="0" smtClean="0"/>
              <a:t>: </a:t>
            </a:r>
          </a:p>
          <a:p>
            <a:pPr>
              <a:buNone/>
            </a:pPr>
            <a:r>
              <a:rPr lang="ru-RU" sz="2900" dirty="0" smtClean="0"/>
              <a:t>       *постановка проблем, целей,</a:t>
            </a:r>
          </a:p>
          <a:p>
            <a:pPr>
              <a:buNone/>
            </a:pPr>
            <a:r>
              <a:rPr lang="ru-RU" sz="2900" dirty="0" smtClean="0"/>
              <a:t>       *регламент, правила,</a:t>
            </a:r>
          </a:p>
          <a:p>
            <a:pPr>
              <a:buNone/>
            </a:pPr>
            <a:r>
              <a:rPr lang="ru-RU" sz="2900" dirty="0" smtClean="0"/>
              <a:t>       *распределение ролей, </a:t>
            </a:r>
          </a:p>
          <a:p>
            <a:pPr>
              <a:buNone/>
            </a:pPr>
            <a:r>
              <a:rPr lang="ru-RU" sz="2900" dirty="0" smtClean="0"/>
              <a:t>       *формирование групп, </a:t>
            </a:r>
          </a:p>
          <a:p>
            <a:pPr>
              <a:buNone/>
            </a:pPr>
            <a:r>
              <a:rPr lang="ru-RU" sz="2900" dirty="0" smtClean="0"/>
              <a:t>       * консультации.</a:t>
            </a:r>
          </a:p>
          <a:p>
            <a:r>
              <a:rPr lang="ru-RU" sz="2900" u="sng" dirty="0" smtClean="0"/>
              <a:t> Этап проведения</a:t>
            </a:r>
            <a:r>
              <a:rPr lang="ru-RU" sz="2900" dirty="0" smtClean="0"/>
              <a:t>: </a:t>
            </a:r>
          </a:p>
          <a:p>
            <a:pPr marL="514350" indent="-514350">
              <a:buNone/>
            </a:pPr>
            <a:r>
              <a:rPr lang="ru-RU" sz="2900" dirty="0" smtClean="0"/>
              <a:t>       1.Групповая работа над заданием- работа с источниками, тренинг, мозговой штурм. </a:t>
            </a:r>
          </a:p>
          <a:p>
            <a:pPr marL="514350" indent="-514350">
              <a:buNone/>
            </a:pPr>
            <a:r>
              <a:rPr lang="ru-RU" sz="2900" dirty="0" smtClean="0"/>
              <a:t>       2. Межгрупповая дискуссия- выступления групп, защита результатов, работа экспертов. </a:t>
            </a:r>
          </a:p>
          <a:p>
            <a:r>
              <a:rPr lang="ru-RU" sz="2900" u="sng" dirty="0" smtClean="0"/>
              <a:t>Этап анализа и обобщения</a:t>
            </a:r>
            <a:r>
              <a:rPr lang="ru-RU" sz="2900" dirty="0" smtClean="0"/>
              <a:t>: </a:t>
            </a:r>
          </a:p>
          <a:p>
            <a:pPr>
              <a:buNone/>
            </a:pPr>
            <a:r>
              <a:rPr lang="ru-RU" sz="2900" dirty="0" smtClean="0"/>
              <a:t>      * вывод из игры, </a:t>
            </a:r>
          </a:p>
          <a:p>
            <a:pPr>
              <a:buNone/>
            </a:pPr>
            <a:r>
              <a:rPr lang="ru-RU" sz="2900" dirty="0" smtClean="0"/>
              <a:t>     *анализ, рефлексия, </a:t>
            </a:r>
          </a:p>
          <a:p>
            <a:pPr>
              <a:buNone/>
            </a:pPr>
            <a:r>
              <a:rPr lang="ru-RU" sz="2900" dirty="0" smtClean="0"/>
              <a:t>     * оценка и самооценка работы, </a:t>
            </a:r>
          </a:p>
          <a:p>
            <a:pPr>
              <a:buNone/>
            </a:pPr>
            <a:r>
              <a:rPr lang="ru-RU" sz="2900" dirty="0" smtClean="0"/>
              <a:t>     * выводы и обобщения,</a:t>
            </a:r>
          </a:p>
          <a:p>
            <a:pPr>
              <a:buNone/>
            </a:pPr>
            <a:r>
              <a:rPr lang="ru-RU" sz="2900" dirty="0" smtClean="0"/>
              <a:t>      * рекомендации.</a:t>
            </a:r>
            <a:endParaRPr lang="ru-RU" sz="29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Проектная деятельность</a:t>
            </a:r>
            <a:endParaRPr lang="ru-RU" dirty="0">
              <a:solidFill>
                <a:schemeClr val="tx1">
                  <a:lumMod val="75000"/>
                  <a:lumOff val="25000"/>
                </a:schemeClr>
              </a:solidFill>
            </a:endParaRPr>
          </a:p>
        </p:txBody>
      </p:sp>
      <p:sp>
        <p:nvSpPr>
          <p:cNvPr id="3" name="Содержимое 2"/>
          <p:cNvSpPr>
            <a:spLocks noGrp="1"/>
          </p:cNvSpPr>
          <p:nvPr>
            <p:ph sz="quarter" idx="1"/>
          </p:nvPr>
        </p:nvSpPr>
        <p:spPr>
          <a:xfrm>
            <a:off x="914400" y="1447800"/>
            <a:ext cx="7772400" cy="5053034"/>
          </a:xfrm>
        </p:spPr>
        <p:txBody>
          <a:bodyPr>
            <a:normAutofit fontScale="92500" lnSpcReduction="10000"/>
          </a:bodyPr>
          <a:lstStyle/>
          <a:p>
            <a:r>
              <a:rPr lang="ru-RU" dirty="0" smtClean="0"/>
              <a:t>Проектная деятельность обучающихся – совместная учебно-познавательная, творческая или игровая деятельность учащихся, имеющая общую цель, согласованные методы, способы деятельности, направленная на достижение общественного результата деятельности. Исследовательская деятельность обучающихся – деятельность учащихся, связанная с решением учащимися задач с заранее неизвестным решением и предполагающая наличие основных этапов, характерных для исследования в научной сфере, нормированную, исходя из принятых в науке традиций. Результатом проектной деятельности являются продукты имеющие практическую значимость, социальную значимость. </a:t>
            </a:r>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Проектно-исследовательская деятельность</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lnSpcReduction="10000"/>
          </a:bodyPr>
          <a:lstStyle/>
          <a:p>
            <a:r>
              <a:rPr lang="ru-RU" dirty="0" smtClean="0"/>
              <a:t>Проектно-исследовательская деятельность – </a:t>
            </a:r>
            <a:r>
              <a:rPr lang="ru-RU" dirty="0" err="1" smtClean="0"/>
              <a:t>деятельность</a:t>
            </a:r>
            <a:r>
              <a:rPr lang="ru-RU" dirty="0" smtClean="0"/>
              <a:t> по проектированию собственного исследования, предполагающая выделение целей и задач, выделение принципов отбора методик, планирование хода исследования, определение ожидаемых результативности исследования, определение необходимых ресурсов.</a:t>
            </a:r>
          </a:p>
          <a:p>
            <a:r>
              <a:rPr lang="ru-RU" dirty="0" smtClean="0"/>
              <a:t>Главным результатом исследовательской деятельности является интеллектуальный продукт, устанавливающий ту или иную истину в результате процедуры исследования и представленной в стандартном виде.</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Этапы проектной технологии</a:t>
            </a:r>
            <a:r>
              <a:rPr lang="ru-RU" dirty="0" smtClean="0"/>
              <a:t>.</a:t>
            </a:r>
            <a:endParaRPr lang="ru-RU" dirty="0"/>
          </a:p>
        </p:txBody>
      </p:sp>
      <p:sp>
        <p:nvSpPr>
          <p:cNvPr id="3" name="Содержимое 2"/>
          <p:cNvSpPr>
            <a:spLocks noGrp="1"/>
          </p:cNvSpPr>
          <p:nvPr>
            <p:ph sz="quarter" idx="1"/>
          </p:nvPr>
        </p:nvSpPr>
        <p:spPr/>
        <p:txBody>
          <a:bodyPr>
            <a:normAutofit lnSpcReduction="10000"/>
          </a:bodyPr>
          <a:lstStyle/>
          <a:p>
            <a:r>
              <a:rPr lang="ru-RU" dirty="0" err="1" smtClean="0"/>
              <a:t>Актуализационный</a:t>
            </a:r>
            <a:r>
              <a:rPr lang="ru-RU" dirty="0" smtClean="0"/>
              <a:t> (установочное занятие, разработка  цели и задач проекта, формирование мотивации к выполнению проекта). </a:t>
            </a:r>
          </a:p>
          <a:p>
            <a:r>
              <a:rPr lang="ru-RU" dirty="0" smtClean="0"/>
              <a:t>Плановый. </a:t>
            </a:r>
          </a:p>
          <a:p>
            <a:r>
              <a:rPr lang="ru-RU" dirty="0" smtClean="0"/>
              <a:t>Поисковый. </a:t>
            </a:r>
          </a:p>
          <a:p>
            <a:r>
              <a:rPr lang="ru-RU" dirty="0" smtClean="0"/>
              <a:t>Обобщающий.(структурирование информации, систематизация данных, построение логической системы, выводов).</a:t>
            </a:r>
          </a:p>
          <a:p>
            <a:r>
              <a:rPr lang="ru-RU" dirty="0" smtClean="0"/>
              <a:t> Этап представления и защиты.(Защита, презентация, результат). </a:t>
            </a:r>
          </a:p>
          <a:p>
            <a:r>
              <a:rPr lang="ru-RU" dirty="0" smtClean="0"/>
              <a:t>Аналитический.(Рефлексия)</a:t>
            </a: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Применение проектно – исследовательских технологий</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fontScale="92500"/>
          </a:bodyPr>
          <a:lstStyle/>
          <a:p>
            <a:pPr algn="just"/>
            <a:r>
              <a:rPr lang="ru-RU" dirty="0" smtClean="0"/>
              <a:t>Применение проектно – исследовательских технологий на уроках очень перспективно, так как позволяет решить ряд важных образовательных задач: выдвигать темы проектов, вырабатывать самостоятельный взгляд на решение проблемы, приобретать знания и умения в процессе планирования и выполнения работы. Опыт, приобретаемый в процессе проектной деятельности, базируется на интересах учащихся. Способствует формированию </a:t>
            </a:r>
            <a:r>
              <a:rPr lang="ru-RU" dirty="0" err="1" smtClean="0"/>
              <a:t>межпредметных</a:t>
            </a:r>
            <a:r>
              <a:rPr lang="ru-RU" dirty="0" smtClean="0"/>
              <a:t> и </a:t>
            </a:r>
            <a:r>
              <a:rPr lang="ru-RU" dirty="0" err="1" smtClean="0"/>
              <a:t>надпредметных</a:t>
            </a:r>
            <a:r>
              <a:rPr lang="ru-RU" dirty="0" smtClean="0"/>
              <a:t> связей. Реальный вклад учеников в изменение социальной ситуации в образовательном сообществе</a:t>
            </a: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Дифференцированное обучение</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fontScale="70000" lnSpcReduction="20000"/>
          </a:bodyPr>
          <a:lstStyle/>
          <a:p>
            <a:r>
              <a:rPr lang="ru-RU" dirty="0" smtClean="0"/>
              <a:t>Это форма организации учебного процесса, при которой учитель работает с группой учащихся, составленной с учётом наличия у них каких-либо значимых для учебного процесса общих качеств (гомогенная группа). </a:t>
            </a:r>
          </a:p>
          <a:p>
            <a:r>
              <a:rPr lang="ru-RU" dirty="0" smtClean="0"/>
              <a:t>Индивидуально- психологические особенности детей, составляющие основу формирования гомогенных групп: </a:t>
            </a:r>
          </a:p>
          <a:p>
            <a:pPr>
              <a:buFont typeface="Wingdings" pitchFamily="2" charset="2"/>
              <a:buChar char="Ø"/>
            </a:pPr>
            <a:r>
              <a:rPr lang="ru-RU" dirty="0" smtClean="0"/>
              <a:t>по возрастному составу (школьные классы, возрастные параллели, разновозрастные группы),</a:t>
            </a:r>
          </a:p>
          <a:p>
            <a:pPr>
              <a:buFont typeface="Wingdings" pitchFamily="2" charset="2"/>
              <a:buChar char="Ø"/>
            </a:pPr>
            <a:r>
              <a:rPr lang="ru-RU" dirty="0" smtClean="0"/>
              <a:t>по полу( мужские, женские, смешанные классы, команды), </a:t>
            </a:r>
          </a:p>
          <a:p>
            <a:pPr>
              <a:buFont typeface="Wingdings" pitchFamily="2" charset="2"/>
              <a:buChar char="Ø"/>
            </a:pPr>
            <a:r>
              <a:rPr lang="ru-RU" dirty="0" smtClean="0"/>
              <a:t>по области интересов (гуманитарные, </a:t>
            </a:r>
            <a:r>
              <a:rPr lang="ru-RU" dirty="0" err="1" smtClean="0"/>
              <a:t>физико</a:t>
            </a:r>
            <a:r>
              <a:rPr lang="ru-RU" dirty="0" smtClean="0"/>
              <a:t>- математические, биолого-химические и др. группы) </a:t>
            </a:r>
          </a:p>
          <a:p>
            <a:pPr>
              <a:buFont typeface="Wingdings" pitchFamily="2" charset="2"/>
              <a:buChar char="Ø"/>
            </a:pPr>
            <a:r>
              <a:rPr lang="ru-RU" dirty="0" smtClean="0"/>
              <a:t>по уровню умственного развития (уровню достижений), </a:t>
            </a:r>
          </a:p>
          <a:p>
            <a:pPr>
              <a:buFont typeface="Wingdings" pitchFamily="2" charset="2"/>
              <a:buChar char="Ø"/>
            </a:pPr>
            <a:r>
              <a:rPr lang="ru-RU" dirty="0" smtClean="0"/>
              <a:t>по уровню здоровья (физкультурные группы, группы ослабленного зрения и т. д.)</a:t>
            </a:r>
          </a:p>
          <a:p>
            <a:pPr>
              <a:buFont typeface="Times New Roman" pitchFamily="18" charset="0"/>
              <a:buChar char="•"/>
            </a:pPr>
            <a:r>
              <a:rPr lang="ru-RU" dirty="0" smtClean="0"/>
              <a:t> </a:t>
            </a:r>
            <a:r>
              <a:rPr lang="ru-RU" dirty="0" err="1" smtClean="0"/>
              <a:t>Внутриклассная</a:t>
            </a:r>
            <a:r>
              <a:rPr lang="ru-RU" dirty="0" smtClean="0"/>
              <a:t> (</a:t>
            </a:r>
            <a:r>
              <a:rPr lang="ru-RU" dirty="0" err="1" smtClean="0"/>
              <a:t>внутрипредметная</a:t>
            </a:r>
            <a:r>
              <a:rPr lang="ru-RU" dirty="0" smtClean="0"/>
              <a:t>) дифференциация (</a:t>
            </a:r>
            <a:r>
              <a:rPr lang="ru-RU" dirty="0" err="1" smtClean="0"/>
              <a:t>Н.П.Гузик</a:t>
            </a:r>
            <a:r>
              <a:rPr lang="ru-RU" dirty="0" smtClean="0"/>
              <a:t>): </a:t>
            </a:r>
          </a:p>
          <a:p>
            <a:pPr>
              <a:buFont typeface="Wingdings" pitchFamily="2" charset="2"/>
              <a:buChar char="Ø"/>
            </a:pPr>
            <a:r>
              <a:rPr lang="ru-RU" dirty="0" err="1" smtClean="0"/>
              <a:t>внутриклассная</a:t>
            </a:r>
            <a:r>
              <a:rPr lang="ru-RU" dirty="0" smtClean="0"/>
              <a:t> дифференциация обучения, </a:t>
            </a:r>
          </a:p>
          <a:p>
            <a:pPr>
              <a:buFont typeface="Wingdings" pitchFamily="2" charset="2"/>
              <a:buChar char="Ø"/>
            </a:pPr>
            <a:r>
              <a:rPr lang="ru-RU" dirty="0" smtClean="0"/>
              <a:t>развивающий цикл уроков по теме. </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Технология уровневой дифференциации</a:t>
            </a:r>
            <a:endParaRPr lang="ru-RU" dirty="0">
              <a:solidFill>
                <a:schemeClr val="tx1">
                  <a:lumMod val="75000"/>
                  <a:lumOff val="25000"/>
                </a:schemeClr>
              </a:solidFill>
            </a:endParaRPr>
          </a:p>
        </p:txBody>
      </p:sp>
      <p:sp>
        <p:nvSpPr>
          <p:cNvPr id="3" name="Содержимое 2"/>
          <p:cNvSpPr>
            <a:spLocks noGrp="1"/>
          </p:cNvSpPr>
          <p:nvPr>
            <p:ph sz="quarter" idx="1"/>
          </p:nvPr>
        </p:nvSpPr>
        <p:spPr>
          <a:xfrm>
            <a:off x="785786" y="1447800"/>
            <a:ext cx="8143932" cy="5124472"/>
          </a:xfrm>
        </p:spPr>
        <p:txBody>
          <a:bodyPr>
            <a:normAutofit fontScale="62500" lnSpcReduction="20000"/>
          </a:bodyPr>
          <a:lstStyle/>
          <a:p>
            <a:r>
              <a:rPr lang="ru-RU" sz="2900" dirty="0" smtClean="0">
                <a:solidFill>
                  <a:srgbClr val="C00000"/>
                </a:solidFill>
              </a:rPr>
              <a:t> По каждой учебной теме пять типов уроков</a:t>
            </a:r>
            <a:r>
              <a:rPr lang="ru-RU" dirty="0" smtClean="0"/>
              <a:t>: </a:t>
            </a:r>
          </a:p>
          <a:p>
            <a:pPr>
              <a:buNone/>
            </a:pPr>
            <a:r>
              <a:rPr lang="ru-RU" dirty="0" smtClean="0"/>
              <a:t>1- урок общего разбора темы ( лекция), </a:t>
            </a:r>
          </a:p>
          <a:p>
            <a:pPr>
              <a:buNone/>
            </a:pPr>
            <a:r>
              <a:rPr lang="ru-RU" dirty="0" smtClean="0"/>
              <a:t>2-комбинированные семинарские занятия с углубляющейся проработкой учебного материала в процессе самостоятельной работы учащихся(от 3 </a:t>
            </a:r>
            <a:r>
              <a:rPr lang="ru-RU" dirty="0" err="1" smtClean="0"/>
              <a:t>х</a:t>
            </a:r>
            <a:r>
              <a:rPr lang="ru-RU" dirty="0" smtClean="0"/>
              <a:t> до 5 уроков), </a:t>
            </a:r>
          </a:p>
          <a:p>
            <a:pPr>
              <a:buNone/>
            </a:pPr>
            <a:r>
              <a:rPr lang="ru-RU" dirty="0" smtClean="0"/>
              <a:t>3- уроки обобщения и систематизации знаний (тематические зачёты),</a:t>
            </a:r>
          </a:p>
          <a:p>
            <a:pPr>
              <a:buNone/>
            </a:pPr>
            <a:r>
              <a:rPr lang="ru-RU" dirty="0" smtClean="0"/>
              <a:t> 4-уроки </a:t>
            </a:r>
            <a:r>
              <a:rPr lang="ru-RU" dirty="0" err="1" smtClean="0"/>
              <a:t>межпредметного</a:t>
            </a:r>
            <a:r>
              <a:rPr lang="ru-RU" dirty="0" smtClean="0"/>
              <a:t> обобщения материала( уроки защиты тематических заданий), </a:t>
            </a:r>
          </a:p>
          <a:p>
            <a:pPr>
              <a:buNone/>
            </a:pPr>
            <a:r>
              <a:rPr lang="ru-RU" dirty="0" smtClean="0"/>
              <a:t>5-уроки- практикумы. </a:t>
            </a:r>
          </a:p>
          <a:p>
            <a:r>
              <a:rPr lang="ru-RU" sz="2900" dirty="0" err="1" smtClean="0">
                <a:solidFill>
                  <a:srgbClr val="C00000"/>
                </a:solidFill>
              </a:rPr>
              <a:t>Разноуровневые</a:t>
            </a:r>
            <a:r>
              <a:rPr lang="ru-RU" sz="2900" dirty="0" smtClean="0">
                <a:solidFill>
                  <a:srgbClr val="C00000"/>
                </a:solidFill>
              </a:rPr>
              <a:t> задания для учащихся </a:t>
            </a:r>
            <a:r>
              <a:rPr lang="ru-RU" dirty="0" smtClean="0"/>
              <a:t>(дидактический материал для самостоятельных работ, решения задач, лабораторных и практических заданий):</a:t>
            </a:r>
          </a:p>
          <a:p>
            <a:pPr>
              <a:buNone/>
            </a:pPr>
            <a:r>
              <a:rPr lang="ru-RU" dirty="0" smtClean="0"/>
              <a:t> первый вариант С- соответствует обязательным результатам обучения (стандарт), </a:t>
            </a:r>
          </a:p>
          <a:p>
            <a:pPr>
              <a:buNone/>
            </a:pPr>
            <a:r>
              <a:rPr lang="ru-RU" dirty="0" smtClean="0"/>
              <a:t>второй вариант В - предполагает включение дополнительных задач и упражнений из учебника, </a:t>
            </a:r>
          </a:p>
          <a:p>
            <a:pPr>
              <a:buNone/>
            </a:pPr>
            <a:r>
              <a:rPr lang="ru-RU" dirty="0" smtClean="0"/>
              <a:t>третий вариант А- включение дополнительных заданий из вспомогательной учебно-методической литературы. </a:t>
            </a:r>
          </a:p>
          <a:p>
            <a:r>
              <a:rPr lang="ru-RU" sz="2900" dirty="0" smtClean="0">
                <a:solidFill>
                  <a:srgbClr val="C00000"/>
                </a:solidFill>
              </a:rPr>
              <a:t>Выбор программы изучения </a:t>
            </a:r>
            <a:r>
              <a:rPr lang="ru-RU" dirty="0" smtClean="0"/>
              <a:t>каждого из предметов предоставляется самому школьнику. При контроле знаний дифференциация углубляется и переходит в индивидуализацию- индивидуальный учёт достижений каждого учащегося. </a:t>
            </a:r>
            <a:endParaRPr lang="ru-RU"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Тестовые технологии</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a:bodyPr>
          <a:lstStyle/>
          <a:p>
            <a:r>
              <a:rPr lang="ru-RU" dirty="0" smtClean="0"/>
              <a:t>ПЕДАГОГИЧЕСКОЕ ТЕСТИРОВАНИЕ это форма контроля знаний учащихся, основанное на применении педагогических тестов. </a:t>
            </a:r>
          </a:p>
          <a:p>
            <a:pPr>
              <a:buNone/>
            </a:pPr>
            <a:r>
              <a:rPr lang="ru-RU" dirty="0" smtClean="0"/>
              <a:t>Тестирование в педагогике выполняет три основные взаимосвязанные функции: </a:t>
            </a:r>
          </a:p>
          <a:p>
            <a:pPr>
              <a:buFont typeface="Wingdings" pitchFamily="2" charset="2"/>
              <a:buChar char="Ø"/>
            </a:pPr>
            <a:r>
              <a:rPr lang="ru-RU" dirty="0" smtClean="0"/>
              <a:t>диагностическую, </a:t>
            </a:r>
          </a:p>
          <a:p>
            <a:pPr>
              <a:buFont typeface="Wingdings" pitchFamily="2" charset="2"/>
              <a:buChar char="Ø"/>
            </a:pPr>
            <a:r>
              <a:rPr lang="ru-RU" dirty="0" smtClean="0"/>
              <a:t>обучающую </a:t>
            </a:r>
          </a:p>
          <a:p>
            <a:pPr>
              <a:buFont typeface="Wingdings" pitchFamily="2" charset="2"/>
              <a:buChar char="Ø"/>
            </a:pPr>
            <a:r>
              <a:rPr lang="ru-RU" dirty="0" smtClean="0"/>
              <a:t>воспитательную. </a:t>
            </a: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Методы усвоения знаний </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lstStyle/>
          <a:p>
            <a:pPr>
              <a:buNone/>
            </a:pPr>
            <a:r>
              <a:rPr lang="ru-RU" dirty="0" smtClean="0"/>
              <a:t>Основываются на:</a:t>
            </a:r>
          </a:p>
          <a:p>
            <a:r>
              <a:rPr lang="ru-RU" dirty="0" smtClean="0"/>
              <a:t> - сообщении готовых знаний, </a:t>
            </a:r>
          </a:p>
          <a:p>
            <a:r>
              <a:rPr lang="ru-RU" dirty="0" smtClean="0"/>
              <a:t>- обучении по образцу, </a:t>
            </a:r>
          </a:p>
          <a:p>
            <a:r>
              <a:rPr lang="ru-RU" dirty="0" smtClean="0"/>
              <a:t>- механической памяти, </a:t>
            </a:r>
          </a:p>
          <a:p>
            <a:r>
              <a:rPr lang="ru-RU" dirty="0" smtClean="0"/>
              <a:t>- вербальном изложении, </a:t>
            </a:r>
          </a:p>
          <a:p>
            <a:r>
              <a:rPr lang="ru-RU" dirty="0" smtClean="0"/>
              <a:t>- репродуктивном воспроизведении. </a:t>
            </a: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Преимущества тестового контроля</a:t>
            </a:r>
            <a:endParaRPr lang="ru-RU" dirty="0">
              <a:solidFill>
                <a:schemeClr val="tx1">
                  <a:lumMod val="75000"/>
                  <a:lumOff val="25000"/>
                </a:schemeClr>
              </a:solidFill>
            </a:endParaRPr>
          </a:p>
        </p:txBody>
      </p:sp>
      <p:sp>
        <p:nvSpPr>
          <p:cNvPr id="3" name="Содержимое 2"/>
          <p:cNvSpPr>
            <a:spLocks noGrp="1"/>
          </p:cNvSpPr>
          <p:nvPr>
            <p:ph sz="quarter" idx="1"/>
          </p:nvPr>
        </p:nvSpPr>
        <p:spPr>
          <a:xfrm>
            <a:off x="914400" y="1447800"/>
            <a:ext cx="7772400" cy="5195910"/>
          </a:xfrm>
        </p:spPr>
        <p:txBody>
          <a:bodyPr>
            <a:normAutofit fontScale="77500" lnSpcReduction="20000"/>
          </a:bodyPr>
          <a:lstStyle/>
          <a:p>
            <a:r>
              <a:rPr lang="ru-RU" dirty="0" smtClean="0"/>
              <a:t>объективность оценки, так как в тестовом контроле влияние субъективных факторов (например, таких, как осведомленность экзаменатора о текущей успеваемости экзаменующегося, учет его поведения на уроках и т.п.) исключено; </a:t>
            </a:r>
          </a:p>
          <a:p>
            <a:r>
              <a:rPr lang="ru-RU" dirty="0" smtClean="0"/>
              <a:t>- достоверность информации об объеме усвоенного материала и об уровне его усвоения; </a:t>
            </a:r>
          </a:p>
          <a:p>
            <a:r>
              <a:rPr lang="ru-RU" dirty="0" smtClean="0"/>
              <a:t>- эффективность - можно одновременно тестировать большое число учащихся, причем проверка результатов при этом производится гораздо легче и быстрее, чем при традиционном контроле; </a:t>
            </a:r>
          </a:p>
          <a:p>
            <a:r>
              <a:rPr lang="ru-RU" dirty="0" smtClean="0"/>
              <a:t>- надежность - тестовая оценка однозначна и воспроизводима; </a:t>
            </a:r>
          </a:p>
          <a:p>
            <a:r>
              <a:rPr lang="ru-RU" dirty="0" smtClean="0"/>
              <a:t>- дифференцирующая способность - так как в тестах содержатся задания различного уровня;</a:t>
            </a:r>
          </a:p>
          <a:p>
            <a:r>
              <a:rPr lang="ru-RU" dirty="0" smtClean="0"/>
              <a:t> - реализация индивидуального подхода в обучении - возможна индивидуальная проверка и самопроверка знаний учащихся; </a:t>
            </a:r>
          </a:p>
          <a:p>
            <a:r>
              <a:rPr lang="ru-RU" dirty="0" smtClean="0"/>
              <a:t>- сравнимость результатов тестирования для разных групп учащихся, обучаемых по разным программам, учебникам, с использованием различных методов и организационных форм обучения.</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a:bodyPr>
          <a:lstStyle/>
          <a:p>
            <a:r>
              <a:rPr lang="ru-RU" sz="2400" dirty="0" smtClean="0">
                <a:solidFill>
                  <a:schemeClr val="tx1">
                    <a:lumMod val="75000"/>
                    <a:lumOff val="25000"/>
                  </a:schemeClr>
                </a:solidFill>
              </a:rPr>
              <a:t>ИНФОРМАЦИОННО- КОММУНИКАЦИОННЫЕ ОБРАЗОВАТЕЛЬНЫЕ ТЕХНОЛОГИИ</a:t>
            </a:r>
            <a:endParaRPr lang="ru-RU" sz="2400" dirty="0">
              <a:solidFill>
                <a:schemeClr val="tx1">
                  <a:lumMod val="75000"/>
                  <a:lumOff val="25000"/>
                </a:schemeClr>
              </a:solidFill>
            </a:endParaRPr>
          </a:p>
        </p:txBody>
      </p:sp>
      <p:sp>
        <p:nvSpPr>
          <p:cNvPr id="3" name="Содержимое 2"/>
          <p:cNvSpPr>
            <a:spLocks noGrp="1"/>
          </p:cNvSpPr>
          <p:nvPr>
            <p:ph sz="quarter" idx="1"/>
          </p:nvPr>
        </p:nvSpPr>
        <p:spPr/>
        <p:txBody>
          <a:bodyPr>
            <a:normAutofit lnSpcReduction="10000"/>
          </a:bodyPr>
          <a:lstStyle/>
          <a:p>
            <a:r>
              <a:rPr lang="ru-RU" dirty="0" smtClean="0"/>
              <a:t>Цели: формирование умений работать с информацией, развитие коммуникативных способностей, подготовка личности «информационного общества», дать ребёнку так много учебного материала, как только он может усвоить, формирование исследовательских умений, умений принимать оптимальные решения.</a:t>
            </a:r>
          </a:p>
          <a:p>
            <a:r>
              <a:rPr lang="ru-RU" dirty="0" smtClean="0"/>
              <a:t> Главная особенность методик компьютерного обучения заключается в том, что компьютерные средства являются интерактивными, они обладают способностью «откликаться» на действия ученика и учителя, «вступать» с ними в диалог.</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r>
              <a:rPr lang="ru-RU" dirty="0" smtClean="0">
                <a:solidFill>
                  <a:schemeClr val="tx1">
                    <a:lumMod val="75000"/>
                    <a:lumOff val="25000"/>
                  </a:schemeClr>
                </a:solidFill>
              </a:rPr>
              <a:t>ИКТ</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lnSpcReduction="10000"/>
          </a:bodyPr>
          <a:lstStyle/>
          <a:p>
            <a:r>
              <a:rPr lang="ru-RU" dirty="0" smtClean="0"/>
              <a:t>Это процессы подготовки и передачи информации с помощью компьютера </a:t>
            </a:r>
          </a:p>
          <a:p>
            <a:r>
              <a:rPr lang="ru-RU" dirty="0" smtClean="0"/>
              <a:t>Формирование у ученика умения работать с информацией </a:t>
            </a:r>
          </a:p>
          <a:p>
            <a:r>
              <a:rPr lang="ru-RU" dirty="0" smtClean="0"/>
              <a:t>Решение проблемы индивидуализации обучения </a:t>
            </a:r>
          </a:p>
          <a:p>
            <a:r>
              <a:rPr lang="ru-RU" dirty="0" smtClean="0"/>
              <a:t>Возможность выбора учеником форм и методов работы </a:t>
            </a:r>
          </a:p>
          <a:p>
            <a:r>
              <a:rPr lang="ru-RU" dirty="0" smtClean="0"/>
              <a:t>Интерактивность средств обучения </a:t>
            </a:r>
          </a:p>
          <a:p>
            <a:r>
              <a:rPr lang="ru-RU" dirty="0" smtClean="0"/>
              <a:t>Использование компьютера на любом этапе урока </a:t>
            </a:r>
          </a:p>
          <a:p>
            <a:r>
              <a:rPr lang="ru-RU" dirty="0" smtClean="0"/>
              <a:t>Повышение мотивации к учению (мотивация успеха)</a:t>
            </a:r>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a:bodyPr>
          <a:lstStyle/>
          <a:p>
            <a:r>
              <a:rPr lang="ru-RU" dirty="0" smtClean="0">
                <a:solidFill>
                  <a:schemeClr val="tx1">
                    <a:lumMod val="75000"/>
                    <a:lumOff val="25000"/>
                  </a:schemeClr>
                </a:solidFill>
              </a:rPr>
              <a:t>ИКТ</a:t>
            </a:r>
            <a:endParaRPr lang="ru-RU" dirty="0"/>
          </a:p>
        </p:txBody>
      </p:sp>
      <p:sp>
        <p:nvSpPr>
          <p:cNvPr id="3" name="Содержимое 2"/>
          <p:cNvSpPr>
            <a:spLocks noGrp="1"/>
          </p:cNvSpPr>
          <p:nvPr>
            <p:ph sz="quarter" idx="1"/>
          </p:nvPr>
        </p:nvSpPr>
        <p:spPr>
          <a:xfrm>
            <a:off x="914400" y="1500174"/>
            <a:ext cx="7772400" cy="4519626"/>
          </a:xfrm>
        </p:spPr>
        <p:txBody>
          <a:bodyPr>
            <a:normAutofit fontScale="92500" lnSpcReduction="20000"/>
          </a:bodyPr>
          <a:lstStyle/>
          <a:p>
            <a:r>
              <a:rPr lang="ru-RU" dirty="0" smtClean="0"/>
              <a:t>Компьютер используется на всех этапах процесса обучения:</a:t>
            </a:r>
          </a:p>
          <a:p>
            <a:pPr>
              <a:buFont typeface="Wingdings" pitchFamily="2" charset="2"/>
              <a:buChar char="Ø"/>
            </a:pPr>
            <a:r>
              <a:rPr lang="ru-RU" dirty="0" smtClean="0"/>
              <a:t> </a:t>
            </a:r>
            <a:r>
              <a:rPr lang="ru-RU" sz="2400" dirty="0" smtClean="0"/>
              <a:t>при объяснении нового материала, </a:t>
            </a:r>
          </a:p>
          <a:p>
            <a:pPr>
              <a:buFont typeface="Wingdings" pitchFamily="2" charset="2"/>
              <a:buChar char="Ø"/>
            </a:pPr>
            <a:r>
              <a:rPr lang="ru-RU" sz="2400" dirty="0" smtClean="0"/>
              <a:t> при закреплении знаний, </a:t>
            </a:r>
          </a:p>
          <a:p>
            <a:pPr>
              <a:buFont typeface="Wingdings" pitchFamily="2" charset="2"/>
              <a:buChar char="Ø"/>
            </a:pPr>
            <a:r>
              <a:rPr lang="ru-RU" sz="2400" dirty="0" smtClean="0"/>
              <a:t> при повторении, </a:t>
            </a:r>
          </a:p>
          <a:p>
            <a:pPr>
              <a:buFont typeface="Wingdings" pitchFamily="2" charset="2"/>
              <a:buChar char="Ø"/>
            </a:pPr>
            <a:r>
              <a:rPr lang="ru-RU" sz="2400" dirty="0" smtClean="0"/>
              <a:t> при контроле ЗУН. </a:t>
            </a:r>
          </a:p>
          <a:p>
            <a:pPr>
              <a:buFont typeface="Arial" pitchFamily="34" charset="0"/>
              <a:buChar char="•"/>
            </a:pPr>
            <a:r>
              <a:rPr lang="ru-RU" dirty="0" smtClean="0"/>
              <a:t>В функции учителя компьютер представляет:</a:t>
            </a:r>
          </a:p>
          <a:p>
            <a:pPr>
              <a:buFont typeface="Wingdings" pitchFamily="2" charset="2"/>
              <a:buChar char="Ø"/>
            </a:pPr>
            <a:r>
              <a:rPr lang="ru-RU" dirty="0" smtClean="0"/>
              <a:t> </a:t>
            </a:r>
            <a:r>
              <a:rPr lang="ru-RU" sz="2400" dirty="0" smtClean="0"/>
              <a:t>источник учебной информации; </a:t>
            </a:r>
          </a:p>
          <a:p>
            <a:pPr>
              <a:buFont typeface="Wingdings" pitchFamily="2" charset="2"/>
              <a:buChar char="Ø"/>
            </a:pPr>
            <a:r>
              <a:rPr lang="ru-RU" sz="2400" dirty="0" smtClean="0"/>
              <a:t> наглядное пособие (качественно нового уровня с возможностями мультимедиа и телекоммуникации); </a:t>
            </a:r>
          </a:p>
          <a:p>
            <a:pPr>
              <a:buFont typeface="Wingdings" pitchFamily="2" charset="2"/>
              <a:buChar char="Ø"/>
            </a:pPr>
            <a:r>
              <a:rPr lang="ru-RU" sz="2400" dirty="0" smtClean="0"/>
              <a:t>индивидуальное информационное пространство; </a:t>
            </a:r>
          </a:p>
          <a:p>
            <a:pPr>
              <a:buFont typeface="Wingdings" pitchFamily="2" charset="2"/>
              <a:buChar char="Ø"/>
            </a:pPr>
            <a:r>
              <a:rPr lang="ru-RU" sz="2400" dirty="0" smtClean="0"/>
              <a:t>тренажёр; </a:t>
            </a:r>
          </a:p>
          <a:p>
            <a:pPr>
              <a:buFont typeface="Wingdings" pitchFamily="2" charset="2"/>
              <a:buChar char="Ø"/>
            </a:pPr>
            <a:r>
              <a:rPr lang="ru-RU" sz="2400" dirty="0" smtClean="0"/>
              <a:t>средство диагностики и контроля.</a:t>
            </a:r>
            <a:endParaRPr lang="ru-RU" sz="2400"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lstStyle/>
          <a:p>
            <a:endParaRPr lang="ru-RU" dirty="0"/>
          </a:p>
        </p:txBody>
      </p:sp>
      <p:sp>
        <p:nvSpPr>
          <p:cNvPr id="3" name="Содержимое 2"/>
          <p:cNvSpPr>
            <a:spLocks noGrp="1"/>
          </p:cNvSpPr>
          <p:nvPr>
            <p:ph sz="quarter" idx="1"/>
          </p:nvPr>
        </p:nvSpPr>
        <p:spPr/>
        <p:txBody>
          <a:bodyPr/>
          <a:lstStyle/>
          <a:p>
            <a:r>
              <a:rPr lang="ru-RU" dirty="0" smtClean="0"/>
              <a:t>Любая деятельность может быть либо технологией, либо искусством. Искусство основано на интуиции, технология - на науке. С искусства всё начинается, технологией заканчивается, чтобы затем всё началось сначала. </a:t>
            </a:r>
          </a:p>
          <a:p>
            <a:pPr>
              <a:buNone/>
            </a:pPr>
            <a:r>
              <a:rPr lang="ru-RU" dirty="0" smtClean="0"/>
              <a:t>                                                       В.П.Беспалько</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Модель современного выпускника</a:t>
            </a:r>
            <a:r>
              <a:rPr lang="ru-RU" dirty="0" smtClean="0"/>
              <a:t>:</a:t>
            </a:r>
            <a:endParaRPr lang="ru-RU" dirty="0"/>
          </a:p>
        </p:txBody>
      </p:sp>
      <p:sp>
        <p:nvSpPr>
          <p:cNvPr id="3" name="Содержимое 2"/>
          <p:cNvSpPr>
            <a:spLocks noGrp="1"/>
          </p:cNvSpPr>
          <p:nvPr>
            <p:ph sz="quarter" idx="1"/>
          </p:nvPr>
        </p:nvSpPr>
        <p:spPr>
          <a:xfrm>
            <a:off x="914400" y="1447800"/>
            <a:ext cx="7772400" cy="5124472"/>
          </a:xfrm>
        </p:spPr>
        <p:txBody>
          <a:bodyPr>
            <a:normAutofit fontScale="85000" lnSpcReduction="20000"/>
          </a:bodyPr>
          <a:lstStyle/>
          <a:p>
            <a:pPr>
              <a:buNone/>
            </a:pPr>
            <a:r>
              <a:rPr lang="ru-RU" b="1" dirty="0" smtClean="0"/>
              <a:t>  Выпускник способен:</a:t>
            </a:r>
            <a:endParaRPr lang="ru-RU" dirty="0" smtClean="0"/>
          </a:p>
          <a:p>
            <a:r>
              <a:rPr lang="ru-RU" dirty="0" smtClean="0"/>
              <a:t>- ориентироваться в меняющихся жизненных ситуациях, самостоятельно приобретая необходимые знания, применяя их на практике для решения разнообразных возникающих проблем;</a:t>
            </a:r>
          </a:p>
          <a:p>
            <a:r>
              <a:rPr lang="ru-RU" dirty="0" smtClean="0"/>
              <a:t>- самостоятельно критически мыслить, видеть возникающие проблемы и искать пути рационального их решения, используя современные технологии; чётко осознавать, где и каким образом приобретаемые ими знания могут быть применены; быть способными генерировать новые идеи, творчески мыслить;</a:t>
            </a:r>
          </a:p>
          <a:p>
            <a:r>
              <a:rPr lang="ru-RU" dirty="0" smtClean="0"/>
              <a:t>- грамотно работать с информацией (собирать необходимые для решения определённой проблемы факты, анализировать их, делать необходимые обобщения и  аргументированные выводы, применять полученный опыт для выявления и решения новых проблем);</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О </a:t>
            </a:r>
            <a:r>
              <a:rPr lang="ru-RU" dirty="0" err="1" smtClean="0">
                <a:solidFill>
                  <a:schemeClr val="tx1">
                    <a:lumMod val="75000"/>
                    <a:lumOff val="25000"/>
                  </a:schemeClr>
                </a:solidFill>
              </a:rPr>
              <a:t>системно-деятельностном</a:t>
            </a:r>
            <a:r>
              <a:rPr lang="ru-RU" dirty="0" smtClean="0">
                <a:solidFill>
                  <a:schemeClr val="tx1">
                    <a:lumMod val="75000"/>
                    <a:lumOff val="25000"/>
                  </a:schemeClr>
                </a:solidFill>
              </a:rPr>
              <a:t> подходе</a:t>
            </a:r>
            <a:endParaRPr lang="ru-RU" dirty="0">
              <a:solidFill>
                <a:schemeClr val="tx1">
                  <a:lumMod val="75000"/>
                  <a:lumOff val="25000"/>
                </a:schemeClr>
              </a:solidFill>
            </a:endParaRPr>
          </a:p>
        </p:txBody>
      </p:sp>
      <p:sp>
        <p:nvSpPr>
          <p:cNvPr id="3" name="Содержимое 2"/>
          <p:cNvSpPr>
            <a:spLocks noGrp="1"/>
          </p:cNvSpPr>
          <p:nvPr>
            <p:ph sz="quarter" idx="1"/>
          </p:nvPr>
        </p:nvSpPr>
        <p:spPr/>
        <p:txBody>
          <a:bodyPr>
            <a:normAutofit lnSpcReduction="10000"/>
          </a:bodyPr>
          <a:lstStyle/>
          <a:p>
            <a:r>
              <a:rPr lang="ru-RU" dirty="0" smtClean="0"/>
              <a:t>В основе разработки современных стандартов школьного образования лежит представление об образовании как институте социализации личности, вытекающее из основных положений культурно-исторической концепции психического развития школы Л. С. </a:t>
            </a:r>
            <a:r>
              <a:rPr lang="ru-RU" dirty="0" err="1" smtClean="0"/>
              <a:t>Выготского</a:t>
            </a:r>
            <a:r>
              <a:rPr lang="ru-RU" dirty="0" smtClean="0"/>
              <a:t>… … где </a:t>
            </a:r>
            <a:r>
              <a:rPr lang="ru-RU" dirty="0" err="1" smtClean="0"/>
              <a:t>системно-деятельностный</a:t>
            </a:r>
            <a:r>
              <a:rPr lang="ru-RU" dirty="0" smtClean="0"/>
              <a:t> подход – идеальная форма, задающая норматив социально-желаемых характеристик личности, проектирующих установки, определяющий основные задачи и направления развития системы образования. (из материалов «Стандарты второго поколения») </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75000"/>
                    <a:lumOff val="25000"/>
                  </a:schemeClr>
                </a:solidFill>
              </a:rPr>
              <a:t>Системно-деятельностный подход</a:t>
            </a:r>
            <a:endParaRPr lang="ru-RU" dirty="0">
              <a:solidFill>
                <a:schemeClr val="tx1">
                  <a:lumMod val="75000"/>
                  <a:lumOff val="25000"/>
                </a:schemeClr>
              </a:solidFill>
            </a:endParaRPr>
          </a:p>
        </p:txBody>
      </p:sp>
      <p:sp>
        <p:nvSpPr>
          <p:cNvPr id="3" name="Содержимое 2"/>
          <p:cNvSpPr>
            <a:spLocks noGrp="1"/>
          </p:cNvSpPr>
          <p:nvPr>
            <p:ph sz="quarter" idx="1"/>
          </p:nvPr>
        </p:nvSpPr>
        <p:spPr>
          <a:xfrm>
            <a:off x="914400" y="1447800"/>
            <a:ext cx="7772400" cy="5053034"/>
          </a:xfrm>
        </p:spPr>
        <p:txBody>
          <a:bodyPr>
            <a:normAutofit lnSpcReduction="10000"/>
          </a:bodyPr>
          <a:lstStyle/>
          <a:p>
            <a:pPr>
              <a:buNone/>
            </a:pPr>
            <a:r>
              <a:rPr lang="ru-RU" dirty="0" smtClean="0"/>
              <a:t>Системно-деятельностный подход обеспечивает: </a:t>
            </a:r>
          </a:p>
          <a:p>
            <a:r>
              <a:rPr lang="ru-RU" dirty="0" smtClean="0"/>
              <a:t>формирование готовности к саморазвитию и непрерывному образованию; </a:t>
            </a:r>
          </a:p>
          <a:p>
            <a:r>
              <a:rPr lang="ru-RU" dirty="0" smtClean="0"/>
              <a:t>проектирование и конструирование социальной среды развития обучающихся в системе образования; </a:t>
            </a:r>
          </a:p>
          <a:p>
            <a:r>
              <a:rPr lang="ru-RU" dirty="0" smtClean="0"/>
              <a:t>активную учебно-познавательную деятельность обучающихся; </a:t>
            </a:r>
          </a:p>
          <a:p>
            <a:r>
              <a:rPr lang="ru-RU" dirty="0" smtClean="0"/>
              <a:t>построение образовательного процесса с учётом индивидуальных возрастных, психологических и физиологических особенностей обучающихся. ФГОС ООО </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p:txBody>
          <a:bodyPr/>
          <a:lstStyle/>
          <a:p>
            <a:r>
              <a:rPr lang="ru-RU" dirty="0" smtClean="0"/>
              <a:t>Новый стандарт акцентирует внимание учителей на необходимости использовать современные образовательные технологии, которые могут обеспечить развитие школьников. Не случайно, именно использование передовых технологий становится важнейшим критерием успешности учителя. Благодаря современным технологиям на уроках развертывается деятельность учеников. </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chemeClr val="accent1"/>
          </a:solidFill>
        </p:spPr>
        <p:txBody>
          <a:bodyPr>
            <a:normAutofit fontScale="90000"/>
          </a:bodyPr>
          <a:lstStyle/>
          <a:p>
            <a:r>
              <a:rPr lang="ru-RU" dirty="0" smtClean="0">
                <a:solidFill>
                  <a:schemeClr val="tx1">
                    <a:lumMod val="65000"/>
                    <a:lumOff val="35000"/>
                  </a:schemeClr>
                </a:solidFill>
              </a:rPr>
              <a:t>ПОНЯТИЕ ПЕДАГОГИЧЕСКОЙ ТЕХНОЛОГИИ.</a:t>
            </a:r>
            <a:endParaRPr lang="ru-RU" dirty="0">
              <a:solidFill>
                <a:schemeClr val="tx1">
                  <a:lumMod val="65000"/>
                  <a:lumOff val="35000"/>
                </a:schemeClr>
              </a:solidFill>
            </a:endParaRPr>
          </a:p>
        </p:txBody>
      </p:sp>
      <p:sp>
        <p:nvSpPr>
          <p:cNvPr id="3" name="Содержимое 2"/>
          <p:cNvSpPr>
            <a:spLocks noGrp="1"/>
          </p:cNvSpPr>
          <p:nvPr>
            <p:ph sz="quarter" idx="1"/>
          </p:nvPr>
        </p:nvSpPr>
        <p:spPr/>
        <p:txBody>
          <a:bodyPr/>
          <a:lstStyle/>
          <a:p>
            <a:r>
              <a:rPr lang="ru-RU" dirty="0" smtClean="0"/>
              <a:t>ПЕДАГОГИЧЕСКАЯ ТЕХНОЛОГИЯ- совокупность психолого-педагогических установок, определяющих специальный набор и компоновку форм, методов, способов, приемов обучения, воспитательных средств, она есть организационно-методический инструментарий педагогического процесса.(Б.Т.Лихачев) </a:t>
            </a:r>
          </a:p>
          <a:p>
            <a:r>
              <a:rPr lang="ru-RU" dirty="0" smtClean="0"/>
              <a:t>ПЕДАГОГИЧЕСКАЯ ТЕХНОЛОГИЯ- это содержательная техника реализации учебного процесса</a:t>
            </a:r>
            <a:r>
              <a:rPr lang="ru-RU" cap="small" dirty="0" smtClean="0"/>
              <a:t>. (В.П.Беспалько) </a:t>
            </a:r>
            <a:endParaRPr lang="ru-RU" cap="smal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4294967295"/>
          </p:nvPr>
        </p:nvSpPr>
        <p:spPr>
          <a:xfrm>
            <a:off x="785786" y="1357298"/>
            <a:ext cx="7772400" cy="4572000"/>
          </a:xfrm>
        </p:spPr>
        <p:txBody>
          <a:bodyPr/>
          <a:lstStyle/>
          <a:p>
            <a:r>
              <a:rPr lang="ru-RU" b="1" dirty="0" smtClean="0"/>
              <a:t>ПЕДАГОГИЧЕСКАЯ ТЕХНОЛОГИЯ - </a:t>
            </a:r>
            <a:r>
              <a:rPr lang="ru-RU" dirty="0" smtClean="0"/>
              <a:t>это системный метод создания, применения и определения всего процесса преподавания и усвоения знаний с учетом технических и человеческих ресурсов и их взаимодействия, ставящий своей задачей оптимизацию форм образования.(ЮНЕСКО) </a:t>
            </a:r>
            <a:endParaRPr lang="ru-RU"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Классическая">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0</TotalTime>
  <Words>2231</Words>
  <Application>Microsoft Office PowerPoint</Application>
  <PresentationFormat>Экран (4:3)</PresentationFormat>
  <Paragraphs>228</Paragraphs>
  <Slides>34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34</vt:i4>
      </vt:variant>
    </vt:vector>
  </HeadingPairs>
  <TitlesOfParts>
    <vt:vector size="35" baseType="lpstr">
      <vt:lpstr>Справедливость</vt:lpstr>
      <vt:lpstr>Использование современных образовательных технологий  с целью повышения мотивации  к изучению английского языка выполнила: учитель английского языка  МБОУ «Гимназия №136» Дмитриева И.Г.</vt:lpstr>
      <vt:lpstr>Традиционная педагогика</vt:lpstr>
      <vt:lpstr>Методы усвоения знаний </vt:lpstr>
      <vt:lpstr>Модель современного выпускника:</vt:lpstr>
      <vt:lpstr>О системно-деятельностном подходе</vt:lpstr>
      <vt:lpstr>Системно-деятельностный подход</vt:lpstr>
      <vt:lpstr>Слайд 7</vt:lpstr>
      <vt:lpstr>ПОНЯТИЕ ПЕДАГОГИЧЕСКОЙ ТЕХНОЛОГИИ.</vt:lpstr>
      <vt:lpstr>Слайд 9</vt:lpstr>
      <vt:lpstr>Критерии, составляющие сущность педагогической технологии</vt:lpstr>
      <vt:lpstr>Классификация педагогических технологий</vt:lpstr>
      <vt:lpstr>Слайд 12</vt:lpstr>
      <vt:lpstr>Технологии:</vt:lpstr>
      <vt:lpstr>Современные педагогические технологии</vt:lpstr>
      <vt:lpstr>Приоритетные технологии :</vt:lpstr>
      <vt:lpstr>Традиционные технологии</vt:lpstr>
      <vt:lpstr>Игровые технологии</vt:lpstr>
      <vt:lpstr>Игровые технологии</vt:lpstr>
      <vt:lpstr>Педагогические игры по характеру педагогического процесса подразделяются на группы:</vt:lpstr>
      <vt:lpstr>Игровые технологии</vt:lpstr>
      <vt:lpstr>Игровые технологии </vt:lpstr>
      <vt:lpstr>Игровые технологии в среднем и старшем школьном возрасте.</vt:lpstr>
      <vt:lpstr>Проектная деятельность</vt:lpstr>
      <vt:lpstr>Проектно-исследовательская деятельность</vt:lpstr>
      <vt:lpstr>Этапы проектной технологии.</vt:lpstr>
      <vt:lpstr>Применение проектно – исследовательских технологий</vt:lpstr>
      <vt:lpstr>Дифференцированное обучение</vt:lpstr>
      <vt:lpstr>Технология уровневой дифференциации</vt:lpstr>
      <vt:lpstr>Тестовые технологии</vt:lpstr>
      <vt:lpstr>Преимущества тестового контроля</vt:lpstr>
      <vt:lpstr>ИНФОРМАЦИОННО- КОММУНИКАЦИОННЫЕ ОБРАЗОВАТЕЛЬНЫЕ ТЕХНОЛОГИИ</vt:lpstr>
      <vt:lpstr>ИКТ</vt:lpstr>
      <vt:lpstr>ИКТ</vt:lpstr>
      <vt:lpstr>Слайд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Использование современных образовательных технологий  с целью повышения мотивации  к изучению английского языка</dc:title>
  <dc:creator>Teacher</dc:creator>
  <cp:lastModifiedBy>Teacher</cp:lastModifiedBy>
  <cp:revision>66</cp:revision>
  <dcterms:created xsi:type="dcterms:W3CDTF">2016-11-01T11:30:17Z</dcterms:created>
  <dcterms:modified xsi:type="dcterms:W3CDTF">2017-01-27T06:18:14Z</dcterms:modified>
</cp:coreProperties>
</file>