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14" y="48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60B71E-A8E6-4BC8-BC71-CA216232784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60B71E-A8E6-4BC8-BC71-CA216232784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60B71E-A8E6-4BC8-BC71-CA216232784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60B71E-A8E6-4BC8-BC71-CA216232784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860B71E-A8E6-4BC8-BC71-CA216232784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60B71E-A8E6-4BC8-BC71-CA216232784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860B71E-A8E6-4BC8-BC71-CA216232784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860B71E-A8E6-4BC8-BC71-CA216232784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860B71E-A8E6-4BC8-BC71-CA216232784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60B71E-A8E6-4BC8-BC71-CA216232784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1EA1C13-78ED-4C96-A48A-9028E607AEAF}" type="datetimeFigureOut">
              <a:rPr lang="ru-RU" smtClean="0"/>
              <a:pPr/>
              <a:t>22.04.2017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860B71E-A8E6-4BC8-BC71-CA216232784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1EA1C13-78ED-4C96-A48A-9028E607AEAF}" type="datetimeFigureOut">
              <a:rPr lang="ru-RU" smtClean="0"/>
              <a:pPr/>
              <a:t>22.04.2017</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860B71E-A8E6-4BC8-BC71-CA216232784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6000" dirty="0" smtClean="0"/>
              <a:t>Complex object</a:t>
            </a:r>
            <a:endParaRPr lang="ru-RU" sz="6000"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xmlns="" val="30674999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80728"/>
            <a:ext cx="8280920" cy="5539978"/>
          </a:xfrm>
          <a:prstGeom prst="rect">
            <a:avLst/>
          </a:prstGeom>
          <a:noFill/>
        </p:spPr>
        <p:txBody>
          <a:bodyPr wrap="square" rtlCol="0">
            <a:spAutoFit/>
          </a:bodyPr>
          <a:lstStyle/>
          <a:p>
            <a:pPr fontAlgn="base"/>
            <a:r>
              <a:rPr lang="ru-RU" b="1" dirty="0"/>
              <a:t>Упражнение </a:t>
            </a:r>
            <a:r>
              <a:rPr lang="en-US" b="1" dirty="0" smtClean="0"/>
              <a:t>4</a:t>
            </a:r>
            <a:endParaRPr lang="ru-RU" dirty="0"/>
          </a:p>
          <a:p>
            <a:pPr fontAlgn="base"/>
            <a:r>
              <a:rPr lang="ru-RU" sz="2400" i="1" u="sng" dirty="0"/>
              <a:t>Переведите на английский язык, употребляя слож­ное дополнение.</a:t>
            </a:r>
            <a:endParaRPr lang="ru-RU" sz="2400" dirty="0"/>
          </a:p>
          <a:p>
            <a:pPr fontAlgn="base"/>
            <a:r>
              <a:rPr lang="ru-RU" sz="2400" dirty="0"/>
              <a:t>1. Я люблю, когда дети смеются. 2.Она не лю­бит, когда я с ней спорю. 3. Она не любила, чтобы мы приходили поздно. 4</a:t>
            </a:r>
            <a:r>
              <a:rPr lang="ru-RU" sz="2400" b="1" dirty="0"/>
              <a:t>. </a:t>
            </a:r>
            <a:r>
              <a:rPr lang="ru-RU" sz="2400" dirty="0"/>
              <a:t>Он не любит, когда я опаздываю. 5. Наш учитель любит, когда мы за­даем вопросы. 6. Я не люблю, когда ты забываешь свои обязанности, 7. Наша бабушка любит, когда Лена играет на рояле. 8. Папа любит, когда я гово­рю по-английски. 9. Мой дедушка не любил, когда дети разговаривали за столом. 10</a:t>
            </a:r>
            <a:r>
              <a:rPr lang="ru-RU" sz="2400" b="1" dirty="0"/>
              <a:t>. </a:t>
            </a:r>
            <a:r>
              <a:rPr lang="ru-RU" sz="2400" dirty="0"/>
              <a:t>Он не любил, когда мы ломали игрушки. 11.Он любил, когда мы играли в тихие игры. 12</a:t>
            </a:r>
            <a:r>
              <a:rPr lang="ru-RU" sz="2400" b="1" dirty="0"/>
              <a:t>. </a:t>
            </a:r>
            <a:r>
              <a:rPr lang="ru-RU" sz="2400" dirty="0"/>
              <a:t>Я терпеть не могу, когда она говорит людям, что им следует делать все время. 13.Я терпеть не могу, когда он разговаривает подобным образом.</a:t>
            </a:r>
          </a:p>
        </p:txBody>
      </p:sp>
    </p:spTree>
    <p:extLst>
      <p:ext uri="{BB962C8B-B14F-4D97-AF65-F5344CB8AC3E}">
        <p14:creationId xmlns:p14="http://schemas.microsoft.com/office/powerpoint/2010/main" xmlns="" val="3952508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08720"/>
            <a:ext cx="8424936" cy="4801314"/>
          </a:xfrm>
          <a:prstGeom prst="rect">
            <a:avLst/>
          </a:prstGeom>
          <a:noFill/>
        </p:spPr>
        <p:txBody>
          <a:bodyPr wrap="square" rtlCol="0">
            <a:spAutoFit/>
          </a:bodyPr>
          <a:lstStyle/>
          <a:p>
            <a:r>
              <a:rPr lang="ru-RU" dirty="0" smtClean="0"/>
              <a:t>Упражнение </a:t>
            </a:r>
            <a:r>
              <a:rPr lang="en-US" dirty="0" smtClean="0"/>
              <a:t>5</a:t>
            </a:r>
            <a:endParaRPr lang="ru-RU" dirty="0" smtClean="0"/>
          </a:p>
          <a:p>
            <a:r>
              <a:rPr lang="ru-RU" sz="2400" dirty="0" smtClean="0"/>
              <a:t>Переведите на английский язык, употребляя сложное дополнение.</a:t>
            </a:r>
          </a:p>
          <a:p>
            <a:r>
              <a:rPr lang="ru-RU" sz="2400" dirty="0" smtClean="0"/>
              <a:t>1. Учитель заставил ее переписать упражнение. 2. Она заставила собаку перепрыгнуть через забор. 3. Он заставил брата прыгнуть в воду. 4. Дождь заставил нас вернуться домой. 5. Заставьте ее надеть пальто: сегодня очень холодно. 6. Почему вы не заставили сына выучить стихотворение? 7. Я не могу заставить свою кошку ловить мышей. 8. Когда ты заставишь своего друга делать зарядку? 9. Пожалуйста, не заставляйте меня пить молоко. 10. Она не могла заставить его ложиться спать рано. 11. Собака заставила кошку взобраться на дерево.</a:t>
            </a:r>
            <a:endParaRPr lang="ru-RU" sz="2400" dirty="0"/>
          </a:p>
        </p:txBody>
      </p:sp>
    </p:spTree>
    <p:extLst>
      <p:ext uri="{BB962C8B-B14F-4D97-AF65-F5344CB8AC3E}">
        <p14:creationId xmlns:p14="http://schemas.microsoft.com/office/powerpoint/2010/main" xmlns="" val="2237698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980728"/>
            <a:ext cx="8424936" cy="5355312"/>
          </a:xfrm>
          <a:prstGeom prst="rect">
            <a:avLst/>
          </a:prstGeom>
          <a:noFill/>
        </p:spPr>
        <p:txBody>
          <a:bodyPr wrap="square" rtlCol="0">
            <a:spAutoFit/>
          </a:bodyPr>
          <a:lstStyle/>
          <a:p>
            <a:r>
              <a:rPr lang="en-US" dirty="0" err="1" smtClean="0"/>
              <a:t>Упражнение</a:t>
            </a:r>
            <a:r>
              <a:rPr lang="en-US" dirty="0" smtClean="0"/>
              <a:t> 6</a:t>
            </a:r>
          </a:p>
          <a:p>
            <a:r>
              <a:rPr lang="en-US" dirty="0" err="1" smtClean="0"/>
              <a:t>Перефразируйте</a:t>
            </a:r>
            <a:r>
              <a:rPr lang="en-US" dirty="0" smtClean="0"/>
              <a:t> </a:t>
            </a:r>
            <a:r>
              <a:rPr lang="en-US" dirty="0" err="1" smtClean="0"/>
              <a:t>следующие</a:t>
            </a:r>
            <a:r>
              <a:rPr lang="en-US" dirty="0" smtClean="0"/>
              <a:t> </a:t>
            </a:r>
            <a:r>
              <a:rPr lang="en-US" dirty="0" err="1" smtClean="0"/>
              <a:t>предложения</a:t>
            </a:r>
            <a:r>
              <a:rPr lang="en-US" dirty="0" smtClean="0"/>
              <a:t>, </a:t>
            </a:r>
            <a:r>
              <a:rPr lang="en-US" dirty="0" err="1" smtClean="0"/>
              <a:t>употребляя</a:t>
            </a:r>
            <a:r>
              <a:rPr lang="en-US" dirty="0" smtClean="0"/>
              <a:t> </a:t>
            </a:r>
            <a:r>
              <a:rPr lang="en-US" dirty="0" err="1" smtClean="0"/>
              <a:t>сложное</a:t>
            </a:r>
            <a:r>
              <a:rPr lang="en-US" dirty="0" smtClean="0"/>
              <a:t> </a:t>
            </a:r>
            <a:r>
              <a:rPr lang="en-US" dirty="0" err="1" smtClean="0"/>
              <a:t>дополнение</a:t>
            </a:r>
            <a:r>
              <a:rPr lang="en-US" dirty="0" smtClean="0"/>
              <a:t> с </a:t>
            </a:r>
            <a:r>
              <a:rPr lang="en-US" dirty="0" err="1" smtClean="0"/>
              <a:t>инфинитивом</a:t>
            </a:r>
            <a:r>
              <a:rPr lang="en-US" dirty="0" smtClean="0"/>
              <a:t>.</a:t>
            </a:r>
          </a:p>
          <a:p>
            <a:r>
              <a:rPr lang="en-US" dirty="0" smtClean="0"/>
              <a:t>E.g.    </a:t>
            </a:r>
            <a:r>
              <a:rPr lang="en-US" dirty="0" err="1" smtClean="0"/>
              <a:t>Не</a:t>
            </a:r>
            <a:r>
              <a:rPr lang="en-US" dirty="0" smtClean="0"/>
              <a:t> dropped his bag. I saw it.</a:t>
            </a:r>
          </a:p>
          <a:p>
            <a:r>
              <a:rPr lang="en-US" dirty="0" smtClean="0"/>
              <a:t>I saw him drop his bag.</a:t>
            </a:r>
          </a:p>
          <a:p>
            <a:r>
              <a:rPr lang="en-US" dirty="0" smtClean="0"/>
              <a:t> </a:t>
            </a:r>
          </a:p>
          <a:p>
            <a:r>
              <a:rPr lang="en-US" dirty="0" smtClean="0"/>
              <a:t>1. The boy noticed a bird. It flew on to the bush near the window. 2. Jane saw her </a:t>
            </a:r>
            <a:r>
              <a:rPr lang="en-US" dirty="0" err="1" smtClean="0"/>
              <a:t>neighbour</a:t>
            </a:r>
            <a:r>
              <a:rPr lang="en-US" dirty="0" smtClean="0"/>
              <a:t>. He opened the door of his flat and went in. 3. I saw him. He pointed to a picture on the wall. 4. I heard him. He shut the door of the study. 5. We saw that the children climbed to the tops of the trees. 6. I noticed that Henry went up and spoke to the stranger.7. He slipped and fell. I saw it. 8. I heard that she suddenly cried out loudly. 9. She bent and picked up something from the floor. The policeman saw it. </a:t>
            </a:r>
            <a:r>
              <a:rPr lang="ru-RU" smtClean="0"/>
              <a:t>10</a:t>
            </a:r>
            <a:r>
              <a:rPr lang="en-US" smtClean="0"/>
              <a:t>. </a:t>
            </a:r>
            <a:r>
              <a:rPr lang="en-US" dirty="0" smtClean="0"/>
              <a:t>I saw that he opened the door and left the room. 11. She dropped the cup on the floor and broke it. I saw it. 12. They turned the corner and disappeared. We watched them. 13. The doctor touched the boy’s leg. The boy felt it. 14. Pete bought some flowers. His friends saw it. 15. The wounded hunter felt that the bear touched him, but he did not move. 16. Shall we hear it if the telephone rings? 17. Tamara saw that the boat drifted down the river. 18. The ship sailed away from the shore. They saw it. 19. Have you heard how he sings the part of Hermann in Tchaikovsky’s “Queen of Spades”?</a:t>
            </a:r>
            <a:endParaRPr lang="ru-RU" dirty="0"/>
          </a:p>
        </p:txBody>
      </p:sp>
    </p:spTree>
    <p:extLst>
      <p:ext uri="{BB962C8B-B14F-4D97-AF65-F5344CB8AC3E}">
        <p14:creationId xmlns:p14="http://schemas.microsoft.com/office/powerpoint/2010/main" xmlns="" val="2335124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1680" y="903040"/>
            <a:ext cx="5339923" cy="707886"/>
          </a:xfrm>
          <a:prstGeom prst="rect">
            <a:avLst/>
          </a:prstGeom>
          <a:noFill/>
        </p:spPr>
        <p:txBody>
          <a:bodyPr wrap="none" rtlCol="0">
            <a:spAutoFit/>
          </a:bodyPr>
          <a:lstStyle/>
          <a:p>
            <a:r>
              <a:rPr lang="en-US" sz="4000" dirty="0" smtClean="0"/>
              <a:t>Infinitive or </a:t>
            </a:r>
            <a:r>
              <a:rPr lang="en-US" sz="4000" dirty="0"/>
              <a:t>P</a:t>
            </a:r>
            <a:r>
              <a:rPr lang="en-US" sz="4000" dirty="0" smtClean="0"/>
              <a:t>articiple </a:t>
            </a:r>
            <a:r>
              <a:rPr lang="en-US" sz="4000" dirty="0"/>
              <a:t>I</a:t>
            </a:r>
            <a:r>
              <a:rPr lang="ru-RU" sz="4000" dirty="0" smtClean="0"/>
              <a:t> </a:t>
            </a:r>
            <a:r>
              <a:rPr lang="en-US" sz="4000" dirty="0" smtClean="0"/>
              <a:t>?</a:t>
            </a:r>
            <a:endParaRPr lang="ru-RU" sz="4000" dirty="0"/>
          </a:p>
        </p:txBody>
      </p:sp>
      <p:sp>
        <p:nvSpPr>
          <p:cNvPr id="3" name="TextBox 2"/>
          <p:cNvSpPr txBox="1"/>
          <p:nvPr/>
        </p:nvSpPr>
        <p:spPr>
          <a:xfrm>
            <a:off x="179513" y="2132855"/>
            <a:ext cx="8712967" cy="4154984"/>
          </a:xfrm>
          <a:prstGeom prst="rect">
            <a:avLst/>
          </a:prstGeom>
          <a:noFill/>
        </p:spPr>
        <p:txBody>
          <a:bodyPr wrap="square" rtlCol="0">
            <a:spAutoFit/>
          </a:bodyPr>
          <a:lstStyle/>
          <a:p>
            <a:r>
              <a:rPr lang="en-US" sz="2400" dirty="0" smtClean="0"/>
              <a:t>I see you </a:t>
            </a:r>
            <a:r>
              <a:rPr lang="en-US" sz="2400" b="1" dirty="0" smtClean="0"/>
              <a:t>write</a:t>
            </a:r>
            <a:r>
              <a:rPr lang="en-US" sz="2400" dirty="0" smtClean="0"/>
              <a:t> a cheat sheet.  --- </a:t>
            </a:r>
            <a:r>
              <a:rPr lang="ru-RU" sz="2400" dirty="0" smtClean="0"/>
              <a:t>я вижу, </a:t>
            </a:r>
            <a:r>
              <a:rPr lang="ru-RU" sz="2400" b="1" dirty="0" smtClean="0"/>
              <a:t>что</a:t>
            </a:r>
            <a:r>
              <a:rPr lang="ru-RU" sz="2400" dirty="0" smtClean="0"/>
              <a:t> вы пишете шпаргалку.</a:t>
            </a:r>
            <a:endParaRPr lang="ru-RU" sz="2400" dirty="0"/>
          </a:p>
          <a:p>
            <a:r>
              <a:rPr lang="en-US" dirty="0" smtClean="0"/>
              <a:t>                                                               </a:t>
            </a:r>
            <a:r>
              <a:rPr lang="ru-RU" dirty="0" smtClean="0"/>
              <a:t>     </a:t>
            </a:r>
            <a:r>
              <a:rPr lang="ru-RU" sz="2400" dirty="0" smtClean="0"/>
              <a:t>факт</a:t>
            </a:r>
          </a:p>
          <a:p>
            <a:r>
              <a:rPr lang="en-US" sz="2400" dirty="0" smtClean="0"/>
              <a:t>I see you </a:t>
            </a:r>
            <a:r>
              <a:rPr lang="en-US" sz="2400" b="1" dirty="0" smtClean="0"/>
              <a:t>writing</a:t>
            </a:r>
            <a:r>
              <a:rPr lang="en-US" sz="2400" dirty="0" smtClean="0"/>
              <a:t> a cheat sheet. ---</a:t>
            </a:r>
            <a:r>
              <a:rPr lang="ru-RU" sz="2400" dirty="0" smtClean="0"/>
              <a:t>я вижу, </a:t>
            </a:r>
            <a:r>
              <a:rPr lang="ru-RU" sz="2400" b="1" dirty="0" smtClean="0"/>
              <a:t>как</a:t>
            </a:r>
            <a:r>
              <a:rPr lang="ru-RU" sz="2400" dirty="0" smtClean="0"/>
              <a:t> вы пишете шпаргалку.</a:t>
            </a:r>
          </a:p>
          <a:p>
            <a:r>
              <a:rPr lang="ru-RU" sz="2400" dirty="0" smtClean="0"/>
              <a:t>                                                 процесс</a:t>
            </a:r>
            <a:endParaRPr lang="ru-RU" sz="2400" dirty="0"/>
          </a:p>
          <a:p>
            <a:r>
              <a:rPr lang="en-US" sz="2400" dirty="0"/>
              <a:t>I saw her </a:t>
            </a:r>
            <a:r>
              <a:rPr lang="en-US" sz="2400" b="1" dirty="0" smtClean="0"/>
              <a:t>cross</a:t>
            </a:r>
            <a:r>
              <a:rPr lang="en-US" sz="2400" dirty="0" smtClean="0"/>
              <a:t> </a:t>
            </a:r>
            <a:r>
              <a:rPr lang="en-US" sz="2400" dirty="0"/>
              <a:t>the road. </a:t>
            </a:r>
            <a:r>
              <a:rPr lang="en-US" sz="2400" dirty="0" smtClean="0"/>
              <a:t>–</a:t>
            </a:r>
            <a:r>
              <a:rPr lang="ru-RU" sz="2400" dirty="0" smtClean="0"/>
              <a:t> я видела, что она </a:t>
            </a:r>
            <a:r>
              <a:rPr lang="ru-RU" sz="2400" b="1" dirty="0" smtClean="0"/>
              <a:t>перешла</a:t>
            </a:r>
            <a:r>
              <a:rPr lang="ru-RU" sz="2400" dirty="0" smtClean="0"/>
              <a:t> дорогу.</a:t>
            </a:r>
          </a:p>
          <a:p>
            <a:r>
              <a:rPr lang="ru-RU" sz="2400" dirty="0" smtClean="0"/>
              <a:t>                                                  факт</a:t>
            </a:r>
            <a:endParaRPr lang="ru-RU" sz="2400" dirty="0"/>
          </a:p>
          <a:p>
            <a:r>
              <a:rPr lang="en-US" sz="2400" dirty="0"/>
              <a:t>I saw her </a:t>
            </a:r>
            <a:r>
              <a:rPr lang="en-US" sz="2400" b="1" dirty="0"/>
              <a:t>crossing</a:t>
            </a:r>
            <a:r>
              <a:rPr lang="en-US" sz="2400" dirty="0"/>
              <a:t> the road. </a:t>
            </a:r>
            <a:r>
              <a:rPr lang="en-US" sz="2400" dirty="0" smtClean="0"/>
              <a:t>–</a:t>
            </a:r>
            <a:r>
              <a:rPr lang="ru-RU" sz="2400" dirty="0" smtClean="0"/>
              <a:t> я видела, как она </a:t>
            </a:r>
            <a:r>
              <a:rPr lang="ru-RU" sz="2400" b="1" dirty="0" smtClean="0"/>
              <a:t>переходила</a:t>
            </a:r>
            <a:r>
              <a:rPr lang="ru-RU" sz="2400" dirty="0" smtClean="0"/>
              <a:t> дорогу</a:t>
            </a:r>
          </a:p>
          <a:p>
            <a:r>
              <a:rPr lang="ru-RU" sz="2400" dirty="0" smtClean="0"/>
              <a:t>                                                  процесс</a:t>
            </a:r>
            <a:endParaRPr lang="ru-RU" sz="2400" dirty="0"/>
          </a:p>
        </p:txBody>
      </p:sp>
      <p:cxnSp>
        <p:nvCxnSpPr>
          <p:cNvPr id="5" name="Прямая со стрелкой 4"/>
          <p:cNvCxnSpPr/>
          <p:nvPr/>
        </p:nvCxnSpPr>
        <p:spPr>
          <a:xfrm flipH="1" flipV="1">
            <a:off x="1907704" y="2564904"/>
            <a:ext cx="129614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flipV="1">
            <a:off x="4860032" y="2564904"/>
            <a:ext cx="936104"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flipH="1" flipV="1">
            <a:off x="2051720" y="3645024"/>
            <a:ext cx="1368152" cy="5653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flipV="1">
            <a:off x="4716016" y="3645024"/>
            <a:ext cx="1080120" cy="5653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flipH="1" flipV="1">
            <a:off x="1907704" y="4725144"/>
            <a:ext cx="165618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V="1">
            <a:off x="4535996" y="4725144"/>
            <a:ext cx="183620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flipV="1">
            <a:off x="2195736" y="5517232"/>
            <a:ext cx="122413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flipV="1">
            <a:off x="4932040" y="5517232"/>
            <a:ext cx="144016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094763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1124744"/>
            <a:ext cx="8496944" cy="4524315"/>
          </a:xfrm>
          <a:prstGeom prst="rect">
            <a:avLst/>
          </a:prstGeom>
          <a:noFill/>
        </p:spPr>
        <p:txBody>
          <a:bodyPr wrap="square" rtlCol="0">
            <a:spAutoFit/>
          </a:bodyPr>
          <a:lstStyle/>
          <a:p>
            <a:r>
              <a:rPr lang="en-US" dirty="0" err="1" smtClean="0"/>
              <a:t>Упражнение</a:t>
            </a:r>
            <a:r>
              <a:rPr lang="en-US" dirty="0" smtClean="0"/>
              <a:t> </a:t>
            </a:r>
            <a:r>
              <a:rPr lang="ru-RU" dirty="0" smtClean="0"/>
              <a:t>7</a:t>
            </a:r>
            <a:endParaRPr lang="en-US" dirty="0" smtClean="0"/>
          </a:p>
          <a:p>
            <a:r>
              <a:rPr lang="en-US" dirty="0" err="1" smtClean="0"/>
              <a:t>Переведите</a:t>
            </a:r>
            <a:r>
              <a:rPr lang="en-US" dirty="0" smtClean="0"/>
              <a:t> </a:t>
            </a:r>
            <a:r>
              <a:rPr lang="en-US" dirty="0" err="1" smtClean="0"/>
              <a:t>на</a:t>
            </a:r>
            <a:r>
              <a:rPr lang="en-US" dirty="0" smtClean="0"/>
              <a:t> </a:t>
            </a:r>
            <a:r>
              <a:rPr lang="en-US" dirty="0" err="1" smtClean="0"/>
              <a:t>русский</a:t>
            </a:r>
            <a:r>
              <a:rPr lang="en-US" dirty="0" smtClean="0"/>
              <a:t> </a:t>
            </a:r>
            <a:r>
              <a:rPr lang="en-US" dirty="0" err="1" smtClean="0"/>
              <a:t>язык</a:t>
            </a:r>
            <a:r>
              <a:rPr lang="en-US" dirty="0" smtClean="0"/>
              <a:t>, </a:t>
            </a:r>
            <a:r>
              <a:rPr lang="en-US" dirty="0" err="1" smtClean="0"/>
              <a:t>обращая</a:t>
            </a:r>
            <a:r>
              <a:rPr lang="en-US" dirty="0" smtClean="0"/>
              <a:t> </a:t>
            </a:r>
            <a:r>
              <a:rPr lang="en-US" dirty="0" err="1" smtClean="0"/>
              <a:t>внимание</a:t>
            </a:r>
            <a:r>
              <a:rPr lang="en-US" dirty="0" smtClean="0"/>
              <a:t> </a:t>
            </a:r>
            <a:r>
              <a:rPr lang="en-US" dirty="0" err="1" smtClean="0"/>
              <a:t>на</a:t>
            </a:r>
            <a:r>
              <a:rPr lang="en-US" dirty="0" smtClean="0"/>
              <a:t> </a:t>
            </a:r>
            <a:r>
              <a:rPr lang="en-US" dirty="0" err="1" smtClean="0"/>
              <a:t>оттенки</a:t>
            </a:r>
            <a:r>
              <a:rPr lang="en-US" dirty="0" smtClean="0"/>
              <a:t> </a:t>
            </a:r>
            <a:r>
              <a:rPr lang="en-US" dirty="0" err="1" smtClean="0"/>
              <a:t>значений</a:t>
            </a:r>
            <a:r>
              <a:rPr lang="en-US" dirty="0" smtClean="0"/>
              <a:t> </a:t>
            </a:r>
            <a:r>
              <a:rPr lang="en-US" dirty="0" err="1" smtClean="0"/>
              <a:t>сложного</a:t>
            </a:r>
            <a:r>
              <a:rPr lang="en-US" dirty="0" smtClean="0"/>
              <a:t> </a:t>
            </a:r>
            <a:r>
              <a:rPr lang="en-US" dirty="0" err="1" smtClean="0"/>
              <a:t>дополнения</a:t>
            </a:r>
            <a:r>
              <a:rPr lang="en-US" dirty="0" smtClean="0"/>
              <a:t> в </a:t>
            </a:r>
            <a:r>
              <a:rPr lang="en-US" dirty="0" err="1" smtClean="0"/>
              <a:t>зависимости</a:t>
            </a:r>
            <a:r>
              <a:rPr lang="en-US" dirty="0" smtClean="0"/>
              <a:t> </a:t>
            </a:r>
            <a:r>
              <a:rPr lang="en-US" dirty="0" err="1" smtClean="0"/>
              <a:t>от</a:t>
            </a:r>
            <a:r>
              <a:rPr lang="en-US" dirty="0" smtClean="0"/>
              <a:t> </a:t>
            </a:r>
            <a:r>
              <a:rPr lang="en-US" dirty="0" err="1" smtClean="0"/>
              <a:t>того</a:t>
            </a:r>
            <a:r>
              <a:rPr lang="en-US" dirty="0" smtClean="0"/>
              <a:t>, </a:t>
            </a:r>
            <a:r>
              <a:rPr lang="en-US" dirty="0" err="1" smtClean="0"/>
              <a:t>выражена</a:t>
            </a:r>
            <a:r>
              <a:rPr lang="en-US" dirty="0" smtClean="0"/>
              <a:t> </a:t>
            </a:r>
            <a:r>
              <a:rPr lang="en-US" dirty="0" err="1" smtClean="0"/>
              <a:t>ли</a:t>
            </a:r>
            <a:r>
              <a:rPr lang="en-US" dirty="0" smtClean="0"/>
              <a:t> </a:t>
            </a:r>
            <a:r>
              <a:rPr lang="en-US" dirty="0" err="1" smtClean="0"/>
              <a:t>его</a:t>
            </a:r>
            <a:r>
              <a:rPr lang="en-US" dirty="0" smtClean="0"/>
              <a:t> </a:t>
            </a:r>
            <a:r>
              <a:rPr lang="en-US" dirty="0" err="1" smtClean="0"/>
              <a:t>вторая</a:t>
            </a:r>
            <a:r>
              <a:rPr lang="en-US" dirty="0" smtClean="0"/>
              <a:t> </a:t>
            </a:r>
            <a:r>
              <a:rPr lang="en-US" dirty="0" err="1" smtClean="0"/>
              <a:t>часть</a:t>
            </a:r>
            <a:r>
              <a:rPr lang="en-US" dirty="0" smtClean="0"/>
              <a:t> </a:t>
            </a:r>
            <a:r>
              <a:rPr lang="en-US" dirty="0" err="1" smtClean="0"/>
              <a:t>причастием</a:t>
            </a:r>
            <a:r>
              <a:rPr lang="en-US" dirty="0" smtClean="0"/>
              <a:t> </a:t>
            </a:r>
            <a:r>
              <a:rPr lang="en-US" dirty="0" err="1" smtClean="0"/>
              <a:t>или</a:t>
            </a:r>
            <a:r>
              <a:rPr lang="en-US" dirty="0" smtClean="0"/>
              <a:t> </a:t>
            </a:r>
            <a:r>
              <a:rPr lang="en-US" dirty="0" err="1" smtClean="0"/>
              <a:t>инфинитивом</a:t>
            </a:r>
            <a:r>
              <a:rPr lang="en-US" dirty="0" smtClean="0"/>
              <a:t>.</a:t>
            </a:r>
          </a:p>
          <a:p>
            <a:r>
              <a:rPr lang="en-US" dirty="0" smtClean="0"/>
              <a:t>1. </a:t>
            </a:r>
            <a:r>
              <a:rPr lang="en-US" dirty="0" err="1" smtClean="0"/>
              <a:t>Не</a:t>
            </a:r>
            <a:r>
              <a:rPr lang="en-US" dirty="0" smtClean="0"/>
              <a:t> felt her arm slipping through his. 2. She felt her hands tremble. 3. Now and then he could hear a car passing. 4. He felt his heart beat with joy. 5. He felt his heart beating with joy. 6. She could hear her father walking up and down the picture gallery. 7. We saw him cross the street looking to the left and to the right. 8. I felt the wind blowing through a crack in the wall. 9. We stood on deck and watched the sun going down. 10. I heard him playing the piano in the house. 11. It is nice to see people enjoying themselves. 12. We watched  the planes circling above us. 13. Nobody noticed him come in and sit down. 14. I felt Nick put his hand on my shoulder. 15. She felt tears roll down her cheeks. 16. I was so weak that I felt my knees shaking. 17. We saw them jump with parachutes. 18. He heard a car approaching from the opposite direction. 19. In the room he could see a man sitting in an old armchair. 20. I heard the door of the entrance hall open and close softly.</a:t>
            </a:r>
            <a:endParaRPr lang="ru-RU" dirty="0"/>
          </a:p>
        </p:txBody>
      </p:sp>
    </p:spTree>
    <p:extLst>
      <p:ext uri="{BB962C8B-B14F-4D97-AF65-F5344CB8AC3E}">
        <p14:creationId xmlns:p14="http://schemas.microsoft.com/office/powerpoint/2010/main" xmlns="" val="5367338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980728"/>
            <a:ext cx="8352928" cy="4524315"/>
          </a:xfrm>
          <a:prstGeom prst="rect">
            <a:avLst/>
          </a:prstGeom>
          <a:noFill/>
        </p:spPr>
        <p:txBody>
          <a:bodyPr wrap="square" rtlCol="0">
            <a:spAutoFit/>
          </a:bodyPr>
          <a:lstStyle/>
          <a:p>
            <a:r>
              <a:rPr lang="ru-RU" dirty="0" smtClean="0"/>
              <a:t>Упражнение 8</a:t>
            </a:r>
          </a:p>
          <a:p>
            <a:r>
              <a:rPr lang="ru-RU" dirty="0" smtClean="0"/>
              <a:t>Переведите на английский язык, употребляя сложное дополнение с причастием или инфинитивом в зависимости от смысла.</a:t>
            </a:r>
          </a:p>
          <a:p>
            <a:r>
              <a:rPr lang="ru-RU" dirty="0" smtClean="0"/>
              <a:t>1. Я слышал, как он открывает дверь. 2. Я слышал, как он открыл дверь. 3. Я почувствовал, как он коснулся моей руки. 4. Я чувствовал, что он касается моей руки. 5. Я видел, как птицы летят к лесу. 6. Я увидел, как птицы полетели к лесу. 7.Мы увидели, что она переплывает реку. 8. Мы видели, как она переплыла реку. 9. Я не заметила, как он положил письмо на стол. 10. Я видела, как он поставил свой чемодан у двери. 11. Мы видели, как она сошла с поезда и пошла по направлению к кассам. 12. Мы наблюдали, как он подошел к окну, остановился, открыл журнал и стал читать.13. Я почувствовала, что кто-то смотрит на меня справа. 14. Мы видели, как она выходила из дома. 15. Он слышал, как председатель назвал его имя. 16. Он почувствовал, что здание сотрясается (дрожит) от взрыва. 17. Мы слышали, как они весело смеются в соседней комнате. 18. Я заметил, что она побледнела. 19. Я видел, что он встал со стула и пошел к окну. 20. Мать мальчика следила, как ее маленький сын чистит зубы.</a:t>
            </a:r>
            <a:endParaRPr lang="ru-RU" dirty="0"/>
          </a:p>
        </p:txBody>
      </p:sp>
    </p:spTree>
    <p:extLst>
      <p:ext uri="{BB962C8B-B14F-4D97-AF65-F5344CB8AC3E}">
        <p14:creationId xmlns:p14="http://schemas.microsoft.com/office/powerpoint/2010/main" xmlns="" val="2600497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31.img.avito.st/640x480/103629713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51520" y="260648"/>
            <a:ext cx="4536504" cy="3477986"/>
          </a:xfrm>
          <a:prstGeom prst="rect">
            <a:avLst/>
          </a:prstGeom>
          <a:noFill/>
          <a:extLst>
            <a:ext uri="{909E8E84-426E-40DD-AFC4-6F175D3DCCD1}">
              <a14:hiddenFill xmlns:a14="http://schemas.microsoft.com/office/drawing/2010/main" xmlns="">
                <a:solidFill>
                  <a:srgbClr val="FFFFFF"/>
                </a:solidFill>
              </a14:hiddenFill>
            </a:ext>
          </a:extLst>
        </p:spPr>
      </p:pic>
      <p:pic>
        <p:nvPicPr>
          <p:cNvPr id="2054" name="Picture 6" descr="http://spotlighting.tv/feeding-baby-solids-850.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211960" y="3284984"/>
            <a:ext cx="4750153" cy="3168352"/>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395536" y="4365104"/>
            <a:ext cx="3499099" cy="830997"/>
          </a:xfrm>
          <a:prstGeom prst="rect">
            <a:avLst/>
          </a:prstGeom>
          <a:noFill/>
        </p:spPr>
        <p:txBody>
          <a:bodyPr wrap="none" rtlCol="0">
            <a:spAutoFit/>
          </a:bodyPr>
          <a:lstStyle/>
          <a:p>
            <a:r>
              <a:rPr lang="en-US" sz="2400" dirty="0" smtClean="0"/>
              <a:t>Tell us what is happening </a:t>
            </a:r>
          </a:p>
          <a:p>
            <a:r>
              <a:rPr lang="en-US" sz="2400" dirty="0" smtClean="0"/>
              <a:t>in the pictures</a:t>
            </a:r>
            <a:endParaRPr lang="ru-RU" sz="2400" dirty="0"/>
          </a:p>
        </p:txBody>
      </p:sp>
    </p:spTree>
    <p:extLst>
      <p:ext uri="{BB962C8B-B14F-4D97-AF65-F5344CB8AC3E}">
        <p14:creationId xmlns:p14="http://schemas.microsoft.com/office/powerpoint/2010/main" xmlns="" val="2918116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8986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5" y="620688"/>
            <a:ext cx="8136903" cy="2677656"/>
          </a:xfrm>
          <a:prstGeom prst="rect">
            <a:avLst/>
          </a:prstGeom>
          <a:noFill/>
        </p:spPr>
        <p:txBody>
          <a:bodyPr wrap="square" rtlCol="0">
            <a:spAutoFit/>
          </a:bodyPr>
          <a:lstStyle/>
          <a:p>
            <a:r>
              <a:rPr lang="ru-RU" sz="2800" dirty="0" err="1" smtClean="0"/>
              <a:t>Complex</a:t>
            </a:r>
            <a:r>
              <a:rPr lang="ru-RU" sz="2800" dirty="0" smtClean="0"/>
              <a:t> </a:t>
            </a:r>
            <a:r>
              <a:rPr lang="ru-RU" sz="2800" dirty="0" err="1" smtClean="0"/>
              <a:t>Object</a:t>
            </a:r>
            <a:r>
              <a:rPr lang="ru-RU" sz="2800" dirty="0" smtClean="0"/>
              <a:t> состоит из имени существительного в именительном падеже (или местоимения в косвенном падеже) и инфинитива глагола (или причастия первого) . В русском варианте придаточное предложение будет вводиться союзами </a:t>
            </a:r>
            <a:r>
              <a:rPr lang="en-US" sz="2800" dirty="0" smtClean="0"/>
              <a:t>  </a:t>
            </a:r>
            <a:r>
              <a:rPr lang="ru-RU" sz="2800" b="1" i="1" dirty="0" smtClean="0"/>
              <a:t>что, как, чтобы</a:t>
            </a:r>
            <a:endParaRPr lang="ru-RU" sz="2800" b="1" i="1" dirty="0"/>
          </a:p>
        </p:txBody>
      </p:sp>
      <p:sp>
        <p:nvSpPr>
          <p:cNvPr id="3" name="TextBox 2"/>
          <p:cNvSpPr txBox="1"/>
          <p:nvPr/>
        </p:nvSpPr>
        <p:spPr>
          <a:xfrm>
            <a:off x="611560" y="4149080"/>
            <a:ext cx="7744428" cy="707886"/>
          </a:xfrm>
          <a:prstGeom prst="rect">
            <a:avLst/>
          </a:prstGeom>
          <a:noFill/>
        </p:spPr>
        <p:txBody>
          <a:bodyPr wrap="none" rtlCol="0">
            <a:spAutoFit/>
          </a:bodyPr>
          <a:lstStyle/>
          <a:p>
            <a:r>
              <a:rPr lang="en-US" sz="4000" dirty="0" smtClean="0">
                <a:solidFill>
                  <a:srgbClr val="FF0000"/>
                </a:solidFill>
              </a:rPr>
              <a:t>I want </a:t>
            </a:r>
            <a:r>
              <a:rPr lang="en-US" sz="4000" u="sng" dirty="0" smtClean="0">
                <a:solidFill>
                  <a:srgbClr val="FF0000"/>
                </a:solidFill>
              </a:rPr>
              <a:t>you to understand </a:t>
            </a:r>
            <a:r>
              <a:rPr lang="en-US" sz="4000" dirty="0" smtClean="0">
                <a:solidFill>
                  <a:srgbClr val="FF0000"/>
                </a:solidFill>
              </a:rPr>
              <a:t>this topic</a:t>
            </a:r>
            <a:endParaRPr lang="ru-RU" sz="4000" dirty="0">
              <a:solidFill>
                <a:srgbClr val="FF0000"/>
              </a:solidFill>
            </a:endParaRPr>
          </a:p>
        </p:txBody>
      </p:sp>
    </p:spTree>
    <p:extLst>
      <p:ext uri="{BB962C8B-B14F-4D97-AF65-F5344CB8AC3E}">
        <p14:creationId xmlns:p14="http://schemas.microsoft.com/office/powerpoint/2010/main" xmlns="" val="3481227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4043769772"/>
              </p:ext>
            </p:extLst>
          </p:nvPr>
        </p:nvGraphicFramePr>
        <p:xfrm>
          <a:off x="395536" y="2708920"/>
          <a:ext cx="8424936" cy="3200400"/>
        </p:xfrm>
        <a:graphic>
          <a:graphicData uri="http://schemas.openxmlformats.org/drawingml/2006/table">
            <a:tbl>
              <a:tblPr firstRow="1" bandRow="1">
                <a:tableStyleId>{5C22544A-7EE6-4342-B048-85BDC9FD1C3A}</a:tableStyleId>
              </a:tblPr>
              <a:tblGrid>
                <a:gridCol w="2952328"/>
                <a:gridCol w="938384"/>
                <a:gridCol w="785818"/>
                <a:gridCol w="3748406"/>
              </a:tblGrid>
              <a:tr h="370840">
                <a:tc>
                  <a:txBody>
                    <a:bodyPr/>
                    <a:lstStyle/>
                    <a:p>
                      <a:r>
                        <a:rPr lang="ru-RU" sz="1800" b="0" i="0" kern="1200" dirty="0" smtClean="0">
                          <a:solidFill>
                            <a:schemeClr val="lt1"/>
                          </a:solidFill>
                          <a:effectLst/>
                          <a:latin typeface="+mn-lt"/>
                          <a:ea typeface="+mn-ea"/>
                          <a:cs typeface="+mn-cs"/>
                        </a:rPr>
                        <a:t>после глаголов</a:t>
                      </a:r>
                      <a:r>
                        <a:rPr lang="ru-RU" sz="1800" b="0" i="0" kern="1200" baseline="0" dirty="0" smtClean="0">
                          <a:solidFill>
                            <a:schemeClr val="lt1"/>
                          </a:solidFill>
                          <a:effectLst/>
                          <a:latin typeface="+mn-lt"/>
                          <a:ea typeface="+mn-ea"/>
                          <a:cs typeface="+mn-cs"/>
                        </a:rPr>
                        <a:t> </a:t>
                      </a:r>
                      <a:r>
                        <a:rPr lang="ru-RU" sz="1800" b="0" i="0" kern="1200" dirty="0" smtClean="0">
                          <a:solidFill>
                            <a:schemeClr val="lt1"/>
                          </a:solidFill>
                          <a:effectLst/>
                          <a:latin typeface="+mn-lt"/>
                          <a:ea typeface="+mn-ea"/>
                          <a:cs typeface="+mn-cs"/>
                        </a:rPr>
                        <a:t> </a:t>
                      </a:r>
                      <a:r>
                        <a:rPr lang="ru-RU" sz="1800" b="1" i="0" u="sng" kern="1200" dirty="0" smtClean="0">
                          <a:solidFill>
                            <a:schemeClr val="lt1"/>
                          </a:solidFill>
                          <a:effectLst/>
                          <a:latin typeface="+mn-lt"/>
                          <a:ea typeface="+mn-ea"/>
                          <a:cs typeface="+mn-cs"/>
                        </a:rPr>
                        <a:t>желания</a:t>
                      </a:r>
                      <a:r>
                        <a:rPr lang="ru-RU" sz="18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want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хотеть)</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wish, to desire</a:t>
                      </a:r>
                    </a:p>
                    <a:p>
                      <a:r>
                        <a:rPr lang="en-US" sz="2400" b="1" i="0" kern="1200" dirty="0" smtClean="0">
                          <a:solidFill>
                            <a:schemeClr val="lt1"/>
                          </a:solidFill>
                          <a:effectLst/>
                          <a:latin typeface="+mn-lt"/>
                          <a:ea typeface="+mn-ea"/>
                          <a:cs typeface="+mn-cs"/>
                        </a:rPr>
                        <a:t>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желать)</a:t>
                      </a:r>
                      <a:r>
                        <a:rPr lang="ru-RU" sz="2400" b="1" i="0" kern="1200" dirty="0" smtClean="0">
                          <a:solidFill>
                            <a:schemeClr val="lt1"/>
                          </a:solidFill>
                          <a:effectLst/>
                          <a:latin typeface="+mn-lt"/>
                          <a:ea typeface="+mn-ea"/>
                          <a:cs typeface="+mn-cs"/>
                        </a:rPr>
                        <a:t> </a:t>
                      </a:r>
                      <a:r>
                        <a:rPr lang="en-US" sz="2400" b="1" i="0" kern="1200" dirty="0" smtClean="0">
                          <a:solidFill>
                            <a:schemeClr val="lt1"/>
                          </a:solidFill>
                          <a:effectLst/>
                          <a:latin typeface="+mn-lt"/>
                          <a:ea typeface="+mn-ea"/>
                          <a:cs typeface="+mn-cs"/>
                        </a:rPr>
                        <a:t>would like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хотел бы)</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like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любить)</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hate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ненавидеть)</a:t>
                      </a:r>
                      <a:r>
                        <a:rPr lang="ru-RU" sz="2400" b="1" i="0" kern="1200" dirty="0" smtClean="0">
                          <a:solidFill>
                            <a:schemeClr val="lt1"/>
                          </a:solidFill>
                          <a:effectLst/>
                          <a:latin typeface="+mn-lt"/>
                          <a:ea typeface="+mn-ea"/>
                          <a:cs typeface="+mn-cs"/>
                        </a:rPr>
                        <a:t>.</a:t>
                      </a:r>
                      <a:endParaRPr lang="ru-RU" sz="2400" b="0" i="0" kern="1200" dirty="0" smtClean="0">
                        <a:solidFill>
                          <a:schemeClr val="lt1"/>
                        </a:solidFill>
                        <a:effectLst/>
                        <a:latin typeface="+mn-lt"/>
                        <a:ea typeface="+mn-ea"/>
                        <a:cs typeface="+mn-cs"/>
                      </a:endParaRPr>
                    </a:p>
                    <a:p>
                      <a:endParaRPr lang="ru-RU" dirty="0"/>
                    </a:p>
                  </a:txBody>
                  <a:tcPr/>
                </a:tc>
                <a:tc>
                  <a:txBody>
                    <a:bodyPr/>
                    <a:lstStyle/>
                    <a:p>
                      <a:r>
                        <a:rPr lang="en-US" sz="2400" dirty="0" smtClean="0"/>
                        <a:t>me</a:t>
                      </a:r>
                    </a:p>
                    <a:p>
                      <a:r>
                        <a:rPr lang="en-US" sz="2400" dirty="0" smtClean="0"/>
                        <a:t>you</a:t>
                      </a:r>
                    </a:p>
                    <a:p>
                      <a:r>
                        <a:rPr lang="en-US" sz="2400" dirty="0" smtClean="0"/>
                        <a:t>us</a:t>
                      </a:r>
                    </a:p>
                    <a:p>
                      <a:r>
                        <a:rPr lang="en-US" sz="2400" dirty="0" smtClean="0"/>
                        <a:t>him</a:t>
                      </a:r>
                    </a:p>
                    <a:p>
                      <a:r>
                        <a:rPr lang="en-US" sz="2400" dirty="0" smtClean="0"/>
                        <a:t>her</a:t>
                      </a:r>
                    </a:p>
                    <a:p>
                      <a:r>
                        <a:rPr lang="en-US" sz="2400" dirty="0" smtClean="0"/>
                        <a:t>them</a:t>
                      </a:r>
                    </a:p>
                    <a:p>
                      <a:r>
                        <a:rPr lang="en-US" sz="2400" dirty="0" smtClean="0"/>
                        <a:t>it</a:t>
                      </a:r>
                      <a:endParaRPr lang="ru-RU" sz="2400" dirty="0"/>
                    </a:p>
                  </a:txBody>
                  <a:tcPr/>
                </a:tc>
                <a:tc>
                  <a:txBody>
                    <a:bodyPr/>
                    <a:lstStyle/>
                    <a:p>
                      <a:endParaRPr lang="en-US" dirty="0" smtClean="0"/>
                    </a:p>
                    <a:p>
                      <a:endParaRPr lang="en-US" dirty="0" smtClean="0"/>
                    </a:p>
                    <a:p>
                      <a:endParaRPr lang="en-US" dirty="0" smtClean="0"/>
                    </a:p>
                    <a:p>
                      <a:r>
                        <a:rPr lang="en-US" sz="4800" dirty="0" smtClean="0"/>
                        <a:t>to</a:t>
                      </a:r>
                      <a:endParaRPr lang="ru-RU" sz="4800" dirty="0"/>
                    </a:p>
                  </a:txBody>
                  <a:tcPr/>
                </a:tc>
                <a:tc>
                  <a:txBody>
                    <a:bodyPr/>
                    <a:lstStyle/>
                    <a:p>
                      <a:r>
                        <a:rPr lang="en-US" sz="2400" dirty="0" smtClean="0"/>
                        <a:t>study better.</a:t>
                      </a:r>
                    </a:p>
                    <a:p>
                      <a:r>
                        <a:rPr lang="en-US" sz="2400" dirty="0" smtClean="0"/>
                        <a:t>tell the truth.</a:t>
                      </a:r>
                    </a:p>
                    <a:p>
                      <a:r>
                        <a:rPr lang="en-US" sz="2400" dirty="0" smtClean="0"/>
                        <a:t>get only 5s in</a:t>
                      </a:r>
                      <a:r>
                        <a:rPr lang="en-US" sz="2400" baseline="0" dirty="0" smtClean="0"/>
                        <a:t> English.</a:t>
                      </a:r>
                    </a:p>
                    <a:p>
                      <a:r>
                        <a:rPr lang="en-US" sz="2400" dirty="0" smtClean="0"/>
                        <a:t>have a rest.</a:t>
                      </a:r>
                    </a:p>
                    <a:p>
                      <a:r>
                        <a:rPr lang="en-US" sz="2400" dirty="0" smtClean="0"/>
                        <a:t>stop playing computer games.</a:t>
                      </a:r>
                      <a:endParaRPr lang="ru-RU" sz="2400" dirty="0"/>
                    </a:p>
                  </a:txBody>
                  <a:tcPr/>
                </a:tc>
              </a:tr>
            </a:tbl>
          </a:graphicData>
        </a:graphic>
      </p:graphicFrame>
      <p:sp>
        <p:nvSpPr>
          <p:cNvPr id="3" name="Заголовок 2"/>
          <p:cNvSpPr>
            <a:spLocks noGrp="1"/>
          </p:cNvSpPr>
          <p:nvPr>
            <p:ph type="title"/>
          </p:nvPr>
        </p:nvSpPr>
        <p:spPr/>
        <p:txBody>
          <a:bodyPr/>
          <a:lstStyle/>
          <a:p>
            <a:r>
              <a:rPr lang="en-US" dirty="0" smtClean="0"/>
              <a:t>Complex object </a:t>
            </a:r>
            <a:r>
              <a:rPr lang="ru-RU" sz="3600" dirty="0" smtClean="0"/>
              <a:t>используется:</a:t>
            </a:r>
            <a:endParaRPr lang="ru-RU" sz="3600" dirty="0"/>
          </a:p>
        </p:txBody>
      </p:sp>
    </p:spTree>
    <p:extLst>
      <p:ext uri="{BB962C8B-B14F-4D97-AF65-F5344CB8AC3E}">
        <p14:creationId xmlns:p14="http://schemas.microsoft.com/office/powerpoint/2010/main" xmlns="" val="1958721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xmlns="" val="3691540269"/>
              </p:ext>
            </p:extLst>
          </p:nvPr>
        </p:nvGraphicFramePr>
        <p:xfrm>
          <a:off x="251521" y="404664"/>
          <a:ext cx="8640960" cy="5943600"/>
        </p:xfrm>
        <a:graphic>
          <a:graphicData uri="http://schemas.openxmlformats.org/drawingml/2006/table">
            <a:tbl>
              <a:tblPr firstRow="1" bandRow="1">
                <a:tableStyleId>{5C22544A-7EE6-4342-B048-85BDC9FD1C3A}</a:tableStyleId>
              </a:tblPr>
              <a:tblGrid>
                <a:gridCol w="3312367"/>
                <a:gridCol w="936104"/>
                <a:gridCol w="792088"/>
                <a:gridCol w="3600401"/>
              </a:tblGrid>
              <a:tr h="2664295">
                <a:tc>
                  <a:txBody>
                    <a:bodyPr/>
                    <a:lstStyle/>
                    <a:p>
                      <a:r>
                        <a:rPr lang="ru-RU" sz="2400" b="1" i="0" kern="1200" baseline="0" dirty="0" smtClean="0">
                          <a:solidFill>
                            <a:schemeClr val="lt1"/>
                          </a:solidFill>
                          <a:effectLst/>
                          <a:latin typeface="+mn-lt"/>
                          <a:ea typeface="+mn-ea"/>
                          <a:cs typeface="+mn-cs"/>
                        </a:rPr>
                        <a:t>глаголов</a:t>
                      </a:r>
                      <a:r>
                        <a:rPr lang="en-US" sz="2400" b="1" i="0" kern="1200" dirty="0" smtClean="0">
                          <a:solidFill>
                            <a:schemeClr val="lt1"/>
                          </a:solidFill>
                          <a:effectLst/>
                          <a:latin typeface="+mn-lt"/>
                          <a:ea typeface="+mn-ea"/>
                          <a:cs typeface="+mn-cs"/>
                        </a:rPr>
                        <a:t> </a:t>
                      </a:r>
                      <a:r>
                        <a:rPr lang="ru-RU" sz="2400" b="1" i="0" kern="1200" dirty="0" smtClean="0">
                          <a:solidFill>
                            <a:schemeClr val="lt1"/>
                          </a:solidFill>
                          <a:effectLst/>
                          <a:latin typeface="+mn-lt"/>
                          <a:ea typeface="+mn-ea"/>
                          <a:cs typeface="+mn-cs"/>
                        </a:rPr>
                        <a:t> </a:t>
                      </a:r>
                      <a:r>
                        <a:rPr lang="ru-RU" sz="2400" b="1" i="0" u="sng" kern="1200" dirty="0" smtClean="0">
                          <a:solidFill>
                            <a:schemeClr val="lt1"/>
                          </a:solidFill>
                          <a:effectLst/>
                          <a:latin typeface="+mn-lt"/>
                          <a:ea typeface="+mn-ea"/>
                          <a:cs typeface="+mn-cs"/>
                        </a:rPr>
                        <a:t>предположения</a:t>
                      </a:r>
                      <a:r>
                        <a:rPr lang="ru-RU" sz="2400" b="1" i="0" kern="1200" dirty="0" smtClean="0">
                          <a:solidFill>
                            <a:schemeClr val="lt1"/>
                          </a:solidFill>
                          <a:effectLst/>
                          <a:latin typeface="+mn-lt"/>
                          <a:ea typeface="+mn-ea"/>
                          <a:cs typeface="+mn-cs"/>
                        </a:rPr>
                        <a:t>: </a:t>
                      </a:r>
                      <a:endParaRPr lang="en-US" sz="2400" b="1" i="0" kern="1200" dirty="0" smtClean="0">
                        <a:solidFill>
                          <a:schemeClr val="lt1"/>
                        </a:solidFill>
                        <a:effectLst/>
                        <a:latin typeface="+mn-lt"/>
                        <a:ea typeface="+mn-ea"/>
                        <a:cs typeface="+mn-cs"/>
                      </a:endParaRPr>
                    </a:p>
                    <a:p>
                      <a:r>
                        <a:rPr lang="ru-RU" sz="2400" b="1" i="0" kern="1200" dirty="0" err="1" smtClean="0">
                          <a:solidFill>
                            <a:schemeClr val="lt1"/>
                          </a:solidFill>
                          <a:effectLst/>
                          <a:latin typeface="+mn-lt"/>
                          <a:ea typeface="+mn-ea"/>
                          <a:cs typeface="+mn-cs"/>
                        </a:rPr>
                        <a:t>to</a:t>
                      </a:r>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expect</a:t>
                      </a:r>
                      <a:r>
                        <a:rPr lang="ru-RU" sz="2400" b="1" i="0" kern="1200" dirty="0" smtClean="0">
                          <a:solidFill>
                            <a:schemeClr val="lt1"/>
                          </a:solidFill>
                          <a:effectLst/>
                          <a:latin typeface="+mn-lt"/>
                          <a:ea typeface="+mn-ea"/>
                          <a:cs typeface="+mn-cs"/>
                        </a:rPr>
                        <a:t> (ожидать)</a:t>
                      </a:r>
                      <a:endParaRPr lang="en-US" sz="2400" b="1" i="0" kern="1200" dirty="0" smtClean="0">
                        <a:solidFill>
                          <a:schemeClr val="lt1"/>
                        </a:solidFill>
                        <a:effectLst/>
                        <a:latin typeface="+mn-lt"/>
                        <a:ea typeface="+mn-ea"/>
                        <a:cs typeface="+mn-cs"/>
                      </a:endParaRPr>
                    </a:p>
                    <a:p>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to</a:t>
                      </a:r>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think</a:t>
                      </a:r>
                      <a:r>
                        <a:rPr lang="ru-RU" sz="2400" b="1" i="0" kern="1200" dirty="0" smtClean="0">
                          <a:solidFill>
                            <a:schemeClr val="lt1"/>
                          </a:solidFill>
                          <a:effectLst/>
                          <a:latin typeface="+mn-lt"/>
                          <a:ea typeface="+mn-ea"/>
                          <a:cs typeface="+mn-cs"/>
                        </a:rPr>
                        <a:t> (думать); </a:t>
                      </a:r>
                      <a:endParaRPr lang="en-US" sz="2400" b="1" i="0" kern="1200" dirty="0" smtClean="0">
                        <a:solidFill>
                          <a:schemeClr val="lt1"/>
                        </a:solidFill>
                        <a:effectLst/>
                        <a:latin typeface="+mn-lt"/>
                        <a:ea typeface="+mn-ea"/>
                        <a:cs typeface="+mn-cs"/>
                      </a:endParaRPr>
                    </a:p>
                    <a:p>
                      <a:r>
                        <a:rPr lang="ru-RU" sz="2400" b="1" i="0" kern="1200" dirty="0" err="1" smtClean="0">
                          <a:solidFill>
                            <a:schemeClr val="lt1"/>
                          </a:solidFill>
                          <a:effectLst/>
                          <a:latin typeface="+mn-lt"/>
                          <a:ea typeface="+mn-ea"/>
                          <a:cs typeface="+mn-cs"/>
                        </a:rPr>
                        <a:t>to</a:t>
                      </a:r>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know</a:t>
                      </a:r>
                      <a:r>
                        <a:rPr lang="ru-RU" sz="2400" b="1" i="0" kern="1200" dirty="0" smtClean="0">
                          <a:solidFill>
                            <a:schemeClr val="lt1"/>
                          </a:solidFill>
                          <a:effectLst/>
                          <a:latin typeface="+mn-lt"/>
                          <a:ea typeface="+mn-ea"/>
                          <a:cs typeface="+mn-cs"/>
                        </a:rPr>
                        <a:t> </a:t>
                      </a:r>
                    </a:p>
                    <a:p>
                      <a:r>
                        <a:rPr lang="ru-RU" sz="2400" b="0" i="0" kern="1200" dirty="0" smtClean="0">
                          <a:solidFill>
                            <a:schemeClr val="lt1"/>
                          </a:solidFill>
                          <a:effectLst/>
                          <a:latin typeface="+mn-lt"/>
                          <a:ea typeface="+mn-ea"/>
                          <a:cs typeface="+mn-cs"/>
                        </a:rPr>
                        <a:t> </a:t>
                      </a:r>
                      <a:r>
                        <a:rPr lang="en-US" sz="2400" b="1" i="0" kern="1200" dirty="0" smtClean="0">
                          <a:solidFill>
                            <a:schemeClr val="lt1"/>
                          </a:solidFill>
                          <a:effectLst/>
                          <a:latin typeface="+mn-lt"/>
                          <a:ea typeface="+mn-ea"/>
                          <a:cs typeface="+mn-cs"/>
                        </a:rPr>
                        <a:t>to consider</a:t>
                      </a:r>
                      <a:r>
                        <a:rPr lang="en-US" sz="2400" b="0" i="0" kern="1200" dirty="0" smtClean="0">
                          <a:solidFill>
                            <a:schemeClr val="lt1"/>
                          </a:solidFill>
                          <a:effectLst/>
                          <a:latin typeface="+mn-lt"/>
                          <a:ea typeface="+mn-ea"/>
                          <a:cs typeface="+mn-cs"/>
                        </a:rPr>
                        <a:t>, </a:t>
                      </a:r>
                      <a:r>
                        <a:rPr lang="en-US" sz="2400" b="1" i="0" kern="1200" dirty="0" smtClean="0">
                          <a:solidFill>
                            <a:schemeClr val="lt1"/>
                          </a:solidFill>
                          <a:effectLst/>
                          <a:latin typeface="+mn-lt"/>
                          <a:ea typeface="+mn-ea"/>
                          <a:cs typeface="+mn-cs"/>
                        </a:rPr>
                        <a:t>to believe</a:t>
                      </a:r>
                      <a:r>
                        <a:rPr lang="en-US" sz="2400" b="0" i="0" kern="1200" dirty="0" smtClean="0">
                          <a:solidFill>
                            <a:schemeClr val="lt1"/>
                          </a:solidFill>
                          <a:effectLst/>
                          <a:latin typeface="+mn-lt"/>
                          <a:ea typeface="+mn-ea"/>
                          <a:cs typeface="+mn-cs"/>
                        </a:rPr>
                        <a:t>, </a:t>
                      </a:r>
                      <a:r>
                        <a:rPr lang="en-US" sz="2400" b="1" i="0" kern="1200" dirty="0" smtClean="0">
                          <a:solidFill>
                            <a:schemeClr val="lt1"/>
                          </a:solidFill>
                          <a:effectLst/>
                          <a:latin typeface="+mn-lt"/>
                          <a:ea typeface="+mn-ea"/>
                          <a:cs typeface="+mn-cs"/>
                        </a:rPr>
                        <a:t>to suppose</a:t>
                      </a:r>
                      <a:r>
                        <a:rPr lang="en-US" sz="2400" b="0" i="0" kern="1200" dirty="0" smtClean="0">
                          <a:solidFill>
                            <a:schemeClr val="lt1"/>
                          </a:solidFill>
                          <a:effectLst/>
                          <a:latin typeface="+mn-lt"/>
                          <a:ea typeface="+mn-ea"/>
                          <a:cs typeface="+mn-cs"/>
                        </a:rPr>
                        <a:t>  </a:t>
                      </a:r>
                      <a:r>
                        <a:rPr lang="ru-RU" sz="2400" b="0" i="1" kern="1200" dirty="0" smtClean="0">
                          <a:solidFill>
                            <a:schemeClr val="lt1"/>
                          </a:solidFill>
                          <a:effectLst/>
                          <a:latin typeface="+mn-lt"/>
                          <a:ea typeface="+mn-ea"/>
                          <a:cs typeface="+mn-cs"/>
                        </a:rPr>
                        <a:t>думать, полагать</a:t>
                      </a:r>
                      <a:r>
                        <a:rPr lang="ru-RU" sz="2400" b="0" i="0" kern="1200" dirty="0" smtClean="0">
                          <a:solidFill>
                            <a:schemeClr val="lt1"/>
                          </a:solidFill>
                          <a:effectLst/>
                          <a:latin typeface="+mn-lt"/>
                          <a:ea typeface="+mn-ea"/>
                          <a:cs typeface="+mn-cs"/>
                        </a:rPr>
                        <a:t>, </a:t>
                      </a:r>
                    </a:p>
                    <a:p>
                      <a:r>
                        <a:rPr lang="en-US" sz="2400" b="1" i="0" kern="1200" smtClean="0">
                          <a:solidFill>
                            <a:schemeClr val="lt1"/>
                          </a:solidFill>
                          <a:effectLst/>
                          <a:latin typeface="+mn-lt"/>
                          <a:ea typeface="+mn-ea"/>
                          <a:cs typeface="+mn-cs"/>
                        </a:rPr>
                        <a:t>to </a:t>
                      </a:r>
                      <a:r>
                        <a:rPr lang="en-US" sz="2400" b="1" i="0" kern="1200" dirty="0" smtClean="0">
                          <a:solidFill>
                            <a:schemeClr val="lt1"/>
                          </a:solidFill>
                          <a:effectLst/>
                          <a:latin typeface="+mn-lt"/>
                          <a:ea typeface="+mn-ea"/>
                          <a:cs typeface="+mn-cs"/>
                        </a:rPr>
                        <a:t>imagine</a:t>
                      </a:r>
                      <a:r>
                        <a:rPr lang="en-US" sz="2400" b="0" i="0" kern="1200" dirty="0" smtClean="0">
                          <a:solidFill>
                            <a:schemeClr val="lt1"/>
                          </a:solidFill>
                          <a:effectLst/>
                          <a:latin typeface="+mn-lt"/>
                          <a:ea typeface="+mn-ea"/>
                          <a:cs typeface="+mn-cs"/>
                        </a:rPr>
                        <a:t>   </a:t>
                      </a:r>
                      <a:r>
                        <a:rPr lang="ru-RU" sz="2400" b="0" i="1" kern="1200" dirty="0" smtClean="0">
                          <a:solidFill>
                            <a:schemeClr val="lt1"/>
                          </a:solidFill>
                          <a:effectLst/>
                          <a:latin typeface="+mn-lt"/>
                          <a:ea typeface="+mn-ea"/>
                          <a:cs typeface="+mn-cs"/>
                        </a:rPr>
                        <a:t>представ</a:t>
                      </a:r>
                      <a:r>
                        <a:rPr lang="en-US" sz="2400" b="0" i="1" kern="1200" dirty="0" smtClean="0">
                          <a:solidFill>
                            <a:schemeClr val="lt1"/>
                          </a:solidFill>
                          <a:effectLst/>
                          <a:latin typeface="+mn-lt"/>
                          <a:ea typeface="+mn-ea"/>
                          <a:cs typeface="+mn-cs"/>
                        </a:rPr>
                        <a:t>-</a:t>
                      </a:r>
                      <a:r>
                        <a:rPr lang="ru-RU" sz="2400" b="0" i="1" kern="1200" dirty="0" err="1" smtClean="0">
                          <a:solidFill>
                            <a:schemeClr val="lt1"/>
                          </a:solidFill>
                          <a:effectLst/>
                          <a:latin typeface="+mn-lt"/>
                          <a:ea typeface="+mn-ea"/>
                          <a:cs typeface="+mn-cs"/>
                        </a:rPr>
                        <a:t>лять</a:t>
                      </a:r>
                      <a:r>
                        <a:rPr lang="ru-RU" sz="2400" b="0"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find</a:t>
                      </a:r>
                      <a:r>
                        <a:rPr lang="en-US" sz="2400" b="0" i="0" kern="1200" dirty="0" smtClean="0">
                          <a:solidFill>
                            <a:schemeClr val="lt1"/>
                          </a:solidFill>
                          <a:effectLst/>
                          <a:latin typeface="+mn-lt"/>
                          <a:ea typeface="+mn-ea"/>
                          <a:cs typeface="+mn-cs"/>
                        </a:rPr>
                        <a:t> </a:t>
                      </a:r>
                      <a:r>
                        <a:rPr lang="ru-RU" sz="2400" b="0" i="1" kern="1200" dirty="0" smtClean="0">
                          <a:solidFill>
                            <a:schemeClr val="lt1"/>
                          </a:solidFill>
                          <a:effectLst/>
                          <a:latin typeface="+mn-lt"/>
                          <a:ea typeface="+mn-ea"/>
                          <a:cs typeface="+mn-cs"/>
                        </a:rPr>
                        <a:t>находить, узнавать</a:t>
                      </a:r>
                      <a:r>
                        <a:rPr lang="ru-RU" sz="2400" b="0"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trust</a:t>
                      </a:r>
                      <a:r>
                        <a:rPr lang="en-US" sz="2400" b="0" i="0" kern="1200" dirty="0" smtClean="0">
                          <a:solidFill>
                            <a:schemeClr val="lt1"/>
                          </a:solidFill>
                          <a:effectLst/>
                          <a:latin typeface="+mn-lt"/>
                          <a:ea typeface="+mn-ea"/>
                          <a:cs typeface="+mn-cs"/>
                        </a:rPr>
                        <a:t> </a:t>
                      </a:r>
                      <a:r>
                        <a:rPr lang="ru-RU" sz="2400" b="0" i="1" kern="1200" dirty="0" smtClean="0">
                          <a:solidFill>
                            <a:schemeClr val="lt1"/>
                          </a:solidFill>
                          <a:effectLst/>
                          <a:latin typeface="+mn-lt"/>
                          <a:ea typeface="+mn-ea"/>
                          <a:cs typeface="+mn-cs"/>
                        </a:rPr>
                        <a:t>верить</a:t>
                      </a:r>
                      <a:r>
                        <a:rPr lang="ru-RU" sz="2400" b="0"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assume</a:t>
                      </a:r>
                      <a:r>
                        <a:rPr lang="en-US" sz="2400" b="0" i="0" kern="1200" dirty="0" smtClean="0">
                          <a:solidFill>
                            <a:schemeClr val="lt1"/>
                          </a:solidFill>
                          <a:effectLst/>
                          <a:latin typeface="+mn-lt"/>
                          <a:ea typeface="+mn-ea"/>
                          <a:cs typeface="+mn-cs"/>
                        </a:rPr>
                        <a:t> </a:t>
                      </a:r>
                      <a:r>
                        <a:rPr lang="ru-RU" sz="2400" b="0" i="1" kern="1200" dirty="0" smtClean="0">
                          <a:solidFill>
                            <a:schemeClr val="lt1"/>
                          </a:solidFill>
                          <a:effectLst/>
                          <a:latin typeface="+mn-lt"/>
                          <a:ea typeface="+mn-ea"/>
                          <a:cs typeface="+mn-cs"/>
                        </a:rPr>
                        <a:t>допускать, предполагать</a:t>
                      </a:r>
                      <a:r>
                        <a:rPr lang="ru-RU" sz="2400" b="0" i="0" kern="1200" dirty="0" smtClean="0">
                          <a:solidFill>
                            <a:schemeClr val="lt1"/>
                          </a:solidFill>
                          <a:effectLst/>
                          <a:latin typeface="+mn-lt"/>
                          <a:ea typeface="+mn-ea"/>
                          <a:cs typeface="+mn-cs"/>
                        </a:rPr>
                        <a:t> и </a:t>
                      </a:r>
                      <a:r>
                        <a:rPr lang="ru-RU" sz="2400" b="0" i="0" kern="1200" dirty="0" err="1" smtClean="0">
                          <a:solidFill>
                            <a:schemeClr val="lt1"/>
                          </a:solidFill>
                          <a:effectLst/>
                          <a:latin typeface="+mn-lt"/>
                          <a:ea typeface="+mn-ea"/>
                          <a:cs typeface="+mn-cs"/>
                        </a:rPr>
                        <a:t>др</a:t>
                      </a:r>
                      <a:endParaRPr lang="ru-RU" sz="2400" dirty="0"/>
                    </a:p>
                  </a:txBody>
                  <a:tcPr/>
                </a:tc>
                <a:tc>
                  <a:txBody>
                    <a:bodyPr/>
                    <a:lstStyle/>
                    <a:p>
                      <a:endParaRPr lang="ru-RU" sz="2400" dirty="0" smtClean="0"/>
                    </a:p>
                    <a:p>
                      <a:endParaRPr lang="ru-RU" sz="2400" dirty="0" smtClean="0"/>
                    </a:p>
                    <a:p>
                      <a:endParaRPr lang="ru-RU" sz="2400" dirty="0" smtClean="0"/>
                    </a:p>
                    <a:p>
                      <a:endParaRPr lang="ru-RU" sz="2400" dirty="0" smtClean="0"/>
                    </a:p>
                    <a:p>
                      <a:r>
                        <a:rPr lang="en-US" sz="2400" dirty="0" smtClean="0"/>
                        <a:t>me</a:t>
                      </a:r>
                    </a:p>
                    <a:p>
                      <a:r>
                        <a:rPr lang="en-US" sz="2400" dirty="0" smtClean="0"/>
                        <a:t>you</a:t>
                      </a:r>
                    </a:p>
                    <a:p>
                      <a:r>
                        <a:rPr lang="en-US" sz="2400" dirty="0" smtClean="0"/>
                        <a:t>us</a:t>
                      </a:r>
                    </a:p>
                    <a:p>
                      <a:r>
                        <a:rPr lang="en-US" sz="2400" dirty="0" smtClean="0"/>
                        <a:t>him</a:t>
                      </a:r>
                    </a:p>
                    <a:p>
                      <a:r>
                        <a:rPr lang="en-US" sz="2400" dirty="0" smtClean="0"/>
                        <a:t>her</a:t>
                      </a:r>
                    </a:p>
                    <a:p>
                      <a:r>
                        <a:rPr lang="en-US" sz="2400" dirty="0" smtClean="0"/>
                        <a:t>them</a:t>
                      </a:r>
                    </a:p>
                    <a:p>
                      <a:r>
                        <a:rPr lang="en-US" sz="2400" dirty="0" smtClean="0"/>
                        <a:t>it</a:t>
                      </a:r>
                      <a:endParaRPr lang="ru-RU" sz="2400" dirty="0" smtClean="0"/>
                    </a:p>
                    <a:p>
                      <a:endParaRPr lang="ru-RU" dirty="0"/>
                    </a:p>
                  </a:txBody>
                  <a:tcPr/>
                </a:tc>
                <a:tc>
                  <a:txBody>
                    <a:bodyPr/>
                    <a:lstStyle/>
                    <a:p>
                      <a:endParaRPr lang="en-US" dirty="0" smtClean="0"/>
                    </a:p>
                    <a:p>
                      <a:endParaRPr lang="en-US" dirty="0" smtClean="0"/>
                    </a:p>
                    <a:p>
                      <a:endParaRPr lang="en-US" dirty="0" smtClean="0"/>
                    </a:p>
                    <a:p>
                      <a:endParaRPr lang="en-US" dirty="0" smtClean="0"/>
                    </a:p>
                    <a:p>
                      <a:r>
                        <a:rPr lang="en-US" sz="4000" dirty="0" smtClean="0"/>
                        <a:t>to</a:t>
                      </a:r>
                      <a:endParaRPr lang="ru-RU" sz="4000"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xmlns="" val="4078771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xmlns="" val="3931059062"/>
              </p:ext>
            </p:extLst>
          </p:nvPr>
        </p:nvGraphicFramePr>
        <p:xfrm>
          <a:off x="323528" y="332656"/>
          <a:ext cx="8496944" cy="6120680"/>
        </p:xfrm>
        <a:graphic>
          <a:graphicData uri="http://schemas.openxmlformats.org/drawingml/2006/table">
            <a:tbl>
              <a:tblPr firstRow="1" bandRow="1">
                <a:tableStyleId>{5C22544A-7EE6-4342-B048-85BDC9FD1C3A}</a:tableStyleId>
              </a:tblPr>
              <a:tblGrid>
                <a:gridCol w="3168352"/>
                <a:gridCol w="1080120"/>
                <a:gridCol w="864096"/>
                <a:gridCol w="3384376"/>
              </a:tblGrid>
              <a:tr h="6120680">
                <a:tc>
                  <a:txBody>
                    <a:bodyPr/>
                    <a:lstStyle/>
                    <a:p>
                      <a:r>
                        <a:rPr lang="ru-RU" sz="1800" b="1" i="0" kern="1200" dirty="0" smtClean="0">
                          <a:solidFill>
                            <a:schemeClr val="lt1"/>
                          </a:solidFill>
                          <a:effectLst/>
                          <a:latin typeface="+mn-lt"/>
                          <a:ea typeface="+mn-ea"/>
                          <a:cs typeface="+mn-cs"/>
                        </a:rPr>
                        <a:t> </a:t>
                      </a:r>
                      <a:r>
                        <a:rPr lang="ru-RU" sz="2400" b="0" i="0" kern="1200" dirty="0" smtClean="0">
                          <a:solidFill>
                            <a:schemeClr val="lt1"/>
                          </a:solidFill>
                          <a:effectLst/>
                          <a:latin typeface="+mn-lt"/>
                          <a:ea typeface="+mn-ea"/>
                          <a:cs typeface="+mn-cs"/>
                        </a:rPr>
                        <a:t>Глаголов, выражающих</a:t>
                      </a:r>
                    </a:p>
                    <a:p>
                      <a:r>
                        <a:rPr lang="ru-RU" sz="2400" b="1" i="0" kern="1200" dirty="0" smtClean="0">
                          <a:solidFill>
                            <a:schemeClr val="lt1"/>
                          </a:solidFill>
                          <a:effectLst/>
                          <a:latin typeface="+mn-lt"/>
                          <a:ea typeface="+mn-ea"/>
                          <a:cs typeface="+mn-cs"/>
                        </a:rPr>
                        <a:t> </a:t>
                      </a:r>
                      <a:r>
                        <a:rPr lang="ru-RU" sz="2400" b="1" i="0" u="sng" kern="1200" dirty="0" smtClean="0">
                          <a:solidFill>
                            <a:schemeClr val="lt1"/>
                          </a:solidFill>
                          <a:effectLst/>
                          <a:latin typeface="+mn-lt"/>
                          <a:ea typeface="+mn-ea"/>
                          <a:cs typeface="+mn-cs"/>
                        </a:rPr>
                        <a:t>разрешение, совет,</a:t>
                      </a:r>
                    </a:p>
                    <a:p>
                      <a:r>
                        <a:rPr lang="ru-RU" sz="2400" b="1" i="0" u="sng" kern="1200" dirty="0" smtClean="0">
                          <a:solidFill>
                            <a:schemeClr val="lt1"/>
                          </a:solidFill>
                          <a:effectLst/>
                          <a:latin typeface="+mn-lt"/>
                          <a:ea typeface="+mn-ea"/>
                          <a:cs typeface="+mn-cs"/>
                        </a:rPr>
                        <a:t> приказ, просьбу</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allow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разрешать)</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advise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советовать)</a:t>
                      </a:r>
                      <a:endParaRPr lang="ru-RU" sz="2400" b="1" i="0" kern="1200" dirty="0" smtClean="0">
                        <a:solidFill>
                          <a:schemeClr val="lt1"/>
                        </a:solidFill>
                        <a:effectLst/>
                        <a:latin typeface="+mn-lt"/>
                        <a:ea typeface="+mn-ea"/>
                        <a:cs typeface="+mn-cs"/>
                      </a:endParaRPr>
                    </a:p>
                    <a:p>
                      <a:r>
                        <a:rPr lang="ru-RU" sz="2400" b="1" i="0" kern="1200" dirty="0" smtClean="0">
                          <a:solidFill>
                            <a:schemeClr val="lt1"/>
                          </a:solidFill>
                          <a:effectLst/>
                          <a:latin typeface="+mn-lt"/>
                          <a:ea typeface="+mn-ea"/>
                          <a:cs typeface="+mn-cs"/>
                        </a:rPr>
                        <a:t> </a:t>
                      </a:r>
                      <a:r>
                        <a:rPr lang="en-US" sz="2400" b="1" i="0" kern="1200" dirty="0" smtClean="0">
                          <a:solidFill>
                            <a:schemeClr val="lt1"/>
                          </a:solidFill>
                          <a:effectLst/>
                          <a:latin typeface="+mn-lt"/>
                          <a:ea typeface="+mn-ea"/>
                          <a:cs typeface="+mn-cs"/>
                        </a:rPr>
                        <a:t>to recommend</a:t>
                      </a:r>
                      <a:r>
                        <a:rPr lang="en-US" sz="2400" b="0" i="0" kern="1200" dirty="0" smtClean="0">
                          <a:solidFill>
                            <a:schemeClr val="lt1"/>
                          </a:solidFill>
                          <a:effectLst/>
                          <a:latin typeface="+mn-lt"/>
                          <a:ea typeface="+mn-ea"/>
                          <a:cs typeface="+mn-cs"/>
                        </a:rPr>
                        <a:t> </a:t>
                      </a:r>
                      <a:endParaRPr lang="ru-RU" sz="2400" b="0" i="0" kern="1200" dirty="0" smtClean="0">
                        <a:solidFill>
                          <a:schemeClr val="lt1"/>
                        </a:solidFill>
                        <a:effectLst/>
                        <a:latin typeface="+mn-lt"/>
                        <a:ea typeface="+mn-ea"/>
                        <a:cs typeface="+mn-cs"/>
                      </a:endParaRPr>
                    </a:p>
                    <a:p>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рекомендовать)</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help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помогать)</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ask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просить, спрашивать)</a:t>
                      </a:r>
                      <a:r>
                        <a:rPr lang="ru-RU" sz="2400" b="1" i="0" kern="1200" dirty="0" smtClean="0">
                          <a:solidFill>
                            <a:schemeClr val="lt1"/>
                          </a:solidFill>
                          <a:effectLst/>
                          <a:latin typeface="+mn-lt"/>
                          <a:ea typeface="+mn-ea"/>
                          <a:cs typeface="+mn-cs"/>
                        </a:rPr>
                        <a:t>;</a:t>
                      </a:r>
                    </a:p>
                    <a:p>
                      <a:r>
                        <a:rPr lang="en-US" sz="2400" b="1" i="0" kern="1200" dirty="0" smtClean="0">
                          <a:solidFill>
                            <a:schemeClr val="lt1"/>
                          </a:solidFill>
                          <a:effectLst/>
                          <a:latin typeface="+mn-lt"/>
                          <a:ea typeface="+mn-ea"/>
                          <a:cs typeface="+mn-cs"/>
                        </a:rPr>
                        <a:t>to order</a:t>
                      </a:r>
                      <a:r>
                        <a:rPr lang="en-US" sz="2400" b="0" i="0" kern="1200" dirty="0" smtClean="0">
                          <a:solidFill>
                            <a:schemeClr val="lt1"/>
                          </a:solidFill>
                          <a:effectLst/>
                          <a:latin typeface="+mn-lt"/>
                          <a:ea typeface="+mn-ea"/>
                          <a:cs typeface="+mn-cs"/>
                        </a:rPr>
                        <a:t> (</a:t>
                      </a:r>
                      <a:r>
                        <a:rPr lang="ru-RU" sz="2400" b="0" i="0" kern="1200" dirty="0" smtClean="0">
                          <a:solidFill>
                            <a:schemeClr val="lt1"/>
                          </a:solidFill>
                          <a:effectLst/>
                          <a:latin typeface="+mn-lt"/>
                          <a:ea typeface="+mn-ea"/>
                          <a:cs typeface="+mn-cs"/>
                        </a:rPr>
                        <a:t>приказывать</a:t>
                      </a:r>
                      <a:endParaRPr lang="ru-RU" sz="2400" b="1" i="0" kern="1200" dirty="0" smtClean="0">
                        <a:solidFill>
                          <a:schemeClr val="lt1"/>
                        </a:solidFill>
                        <a:effectLst/>
                        <a:latin typeface="+mn-lt"/>
                        <a:ea typeface="+mn-ea"/>
                        <a:cs typeface="+mn-cs"/>
                      </a:endParaRPr>
                    </a:p>
                    <a:p>
                      <a:r>
                        <a:rPr lang="ru-RU" sz="2400" b="1" i="0" kern="1200" dirty="0" smtClean="0">
                          <a:solidFill>
                            <a:schemeClr val="lt1"/>
                          </a:solidFill>
                          <a:effectLst/>
                          <a:latin typeface="+mn-lt"/>
                          <a:ea typeface="+mn-ea"/>
                          <a:cs typeface="+mn-cs"/>
                        </a:rPr>
                        <a:t> </a:t>
                      </a:r>
                      <a:r>
                        <a:rPr lang="en-US" sz="2400" b="1" i="0" kern="1200" dirty="0" smtClean="0">
                          <a:solidFill>
                            <a:schemeClr val="lt1"/>
                          </a:solidFill>
                          <a:effectLst/>
                          <a:latin typeface="+mn-lt"/>
                          <a:ea typeface="+mn-ea"/>
                          <a:cs typeface="+mn-cs"/>
                        </a:rPr>
                        <a:t>to tell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сказать)</a:t>
                      </a:r>
                      <a:r>
                        <a:rPr lang="ru-RU" sz="2400" b="1" i="0" kern="1200" dirty="0" smtClean="0">
                          <a:solidFill>
                            <a:schemeClr val="lt1"/>
                          </a:solidFill>
                          <a:effectLst/>
                          <a:latin typeface="+mn-lt"/>
                          <a:ea typeface="+mn-ea"/>
                          <a:cs typeface="+mn-cs"/>
                        </a:rPr>
                        <a:t>; </a:t>
                      </a:r>
                    </a:p>
                    <a:p>
                      <a:r>
                        <a:rPr lang="en-US" sz="2400" b="1" i="0" kern="1200" dirty="0" smtClean="0">
                          <a:solidFill>
                            <a:schemeClr val="lt1"/>
                          </a:solidFill>
                          <a:effectLst/>
                          <a:latin typeface="+mn-lt"/>
                          <a:ea typeface="+mn-ea"/>
                          <a:cs typeface="+mn-cs"/>
                        </a:rPr>
                        <a:t>to force </a:t>
                      </a:r>
                      <a:r>
                        <a:rPr lang="en-US" sz="2400" b="0" i="0" kern="1200" dirty="0" smtClean="0">
                          <a:solidFill>
                            <a:schemeClr val="lt1"/>
                          </a:solidFill>
                          <a:effectLst/>
                          <a:latin typeface="+mn-lt"/>
                          <a:ea typeface="+mn-ea"/>
                          <a:cs typeface="+mn-cs"/>
                        </a:rPr>
                        <a:t>(</a:t>
                      </a:r>
                      <a:r>
                        <a:rPr lang="ru-RU" sz="2400" b="0" i="0" kern="1200" dirty="0" smtClean="0">
                          <a:solidFill>
                            <a:schemeClr val="lt1"/>
                          </a:solidFill>
                          <a:effectLst/>
                          <a:latin typeface="+mn-lt"/>
                          <a:ea typeface="+mn-ea"/>
                          <a:cs typeface="+mn-cs"/>
                        </a:rPr>
                        <a:t>принуждать) и др.</a:t>
                      </a:r>
                      <a:endParaRPr lang="ru-RU" sz="2400" dirty="0"/>
                    </a:p>
                  </a:txBody>
                  <a:tcPr/>
                </a:tc>
                <a:tc>
                  <a:txBody>
                    <a:bodyPr/>
                    <a:lstStyle/>
                    <a:p>
                      <a:endParaRPr lang="ru-RU" sz="2400" dirty="0" smtClean="0"/>
                    </a:p>
                    <a:p>
                      <a:endParaRPr lang="ru-RU" sz="2400" dirty="0" smtClean="0"/>
                    </a:p>
                    <a:p>
                      <a:endParaRPr lang="ru-RU" sz="2400" dirty="0" smtClean="0"/>
                    </a:p>
                    <a:p>
                      <a:r>
                        <a:rPr lang="en-US" sz="2400" dirty="0" smtClean="0"/>
                        <a:t>me</a:t>
                      </a:r>
                    </a:p>
                    <a:p>
                      <a:r>
                        <a:rPr lang="en-US" sz="2400" dirty="0" smtClean="0"/>
                        <a:t>you</a:t>
                      </a:r>
                    </a:p>
                    <a:p>
                      <a:r>
                        <a:rPr lang="en-US" sz="2400" dirty="0" smtClean="0"/>
                        <a:t>us</a:t>
                      </a:r>
                    </a:p>
                    <a:p>
                      <a:r>
                        <a:rPr lang="en-US" sz="2400" dirty="0" smtClean="0"/>
                        <a:t>him</a:t>
                      </a:r>
                    </a:p>
                    <a:p>
                      <a:r>
                        <a:rPr lang="en-US" sz="2400" dirty="0" smtClean="0"/>
                        <a:t>her</a:t>
                      </a:r>
                    </a:p>
                    <a:p>
                      <a:r>
                        <a:rPr lang="en-US" sz="2400" dirty="0" smtClean="0"/>
                        <a:t>them</a:t>
                      </a:r>
                    </a:p>
                    <a:p>
                      <a:r>
                        <a:rPr lang="en-US" sz="2400" dirty="0" smtClean="0"/>
                        <a:t>it</a:t>
                      </a:r>
                      <a:endParaRPr lang="ru-RU" sz="2400" dirty="0" smtClean="0"/>
                    </a:p>
                    <a:p>
                      <a:endParaRPr lang="ru-RU" dirty="0"/>
                    </a:p>
                  </a:txBody>
                  <a:tcPr/>
                </a:tc>
                <a:tc>
                  <a:txBody>
                    <a:bodyPr/>
                    <a:lstStyle/>
                    <a:p>
                      <a:endParaRPr lang="ru-RU" sz="4000" dirty="0" smtClean="0"/>
                    </a:p>
                    <a:p>
                      <a:endParaRPr lang="ru-RU" sz="4000" dirty="0" smtClean="0"/>
                    </a:p>
                    <a:p>
                      <a:endParaRPr lang="ru-RU" sz="4000" dirty="0" smtClean="0"/>
                    </a:p>
                    <a:p>
                      <a:endParaRPr lang="ru-RU" sz="4000" dirty="0" smtClean="0"/>
                    </a:p>
                    <a:p>
                      <a:r>
                        <a:rPr lang="en-US" sz="4000" dirty="0" smtClean="0"/>
                        <a:t>to</a:t>
                      </a:r>
                      <a:endParaRPr lang="ru-RU" sz="4000"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xmlns="" val="1441345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xmlns="" val="2406222363"/>
              </p:ext>
            </p:extLst>
          </p:nvPr>
        </p:nvGraphicFramePr>
        <p:xfrm>
          <a:off x="323528" y="260648"/>
          <a:ext cx="8640960" cy="6309360"/>
        </p:xfrm>
        <a:graphic>
          <a:graphicData uri="http://schemas.openxmlformats.org/drawingml/2006/table">
            <a:tbl>
              <a:tblPr firstRow="1" bandRow="1">
                <a:tableStyleId>{5C22544A-7EE6-4342-B048-85BDC9FD1C3A}</a:tableStyleId>
              </a:tblPr>
              <a:tblGrid>
                <a:gridCol w="3240360"/>
                <a:gridCol w="936104"/>
                <a:gridCol w="864096"/>
                <a:gridCol w="3600400"/>
              </a:tblGrid>
              <a:tr h="2592288">
                <a:tc>
                  <a:txBody>
                    <a:bodyPr/>
                    <a:lstStyle/>
                    <a:p>
                      <a:r>
                        <a:rPr lang="ru-RU" sz="2400" b="0" i="0" kern="1200" dirty="0" smtClean="0">
                          <a:solidFill>
                            <a:schemeClr val="lt1"/>
                          </a:solidFill>
                          <a:effectLst/>
                          <a:latin typeface="+mn-lt"/>
                          <a:ea typeface="+mn-ea"/>
                          <a:cs typeface="+mn-cs"/>
                        </a:rPr>
                        <a:t>Глаголов</a:t>
                      </a:r>
                    </a:p>
                    <a:p>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to</a:t>
                      </a:r>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let</a:t>
                      </a:r>
                      <a:r>
                        <a:rPr lang="ru-RU" sz="2400" b="1" i="0" kern="1200" dirty="0" smtClean="0">
                          <a:solidFill>
                            <a:schemeClr val="lt1"/>
                          </a:solidFill>
                          <a:effectLst/>
                          <a:latin typeface="+mn-lt"/>
                          <a:ea typeface="+mn-ea"/>
                          <a:cs typeface="+mn-cs"/>
                        </a:rPr>
                        <a:t> </a:t>
                      </a:r>
                    </a:p>
                    <a:p>
                      <a:r>
                        <a:rPr lang="ru-RU" sz="2400" b="0" i="0" kern="1200" dirty="0" smtClean="0">
                          <a:solidFill>
                            <a:schemeClr val="lt1"/>
                          </a:solidFill>
                          <a:effectLst/>
                          <a:latin typeface="+mn-lt"/>
                          <a:ea typeface="+mn-ea"/>
                          <a:cs typeface="+mn-cs"/>
                        </a:rPr>
                        <a:t>(позволять)</a:t>
                      </a:r>
                      <a:r>
                        <a:rPr lang="ru-RU" sz="2400" b="1" i="0" kern="1200" dirty="0" smtClean="0">
                          <a:solidFill>
                            <a:schemeClr val="lt1"/>
                          </a:solidFill>
                          <a:effectLst/>
                          <a:latin typeface="+mn-lt"/>
                          <a:ea typeface="+mn-ea"/>
                          <a:cs typeface="+mn-cs"/>
                        </a:rPr>
                        <a:t> </a:t>
                      </a:r>
                    </a:p>
                    <a:p>
                      <a:r>
                        <a:rPr lang="ru-RU" sz="2400" b="0" i="0" kern="1200" dirty="0" smtClean="0">
                          <a:solidFill>
                            <a:schemeClr val="lt1"/>
                          </a:solidFill>
                          <a:effectLst/>
                          <a:latin typeface="+mn-lt"/>
                          <a:ea typeface="+mn-ea"/>
                          <a:cs typeface="+mn-cs"/>
                        </a:rPr>
                        <a:t>и </a:t>
                      </a:r>
                      <a:r>
                        <a:rPr lang="ru-RU" sz="2400" b="1" i="0" kern="1200" dirty="0" err="1" smtClean="0">
                          <a:solidFill>
                            <a:schemeClr val="lt1"/>
                          </a:solidFill>
                          <a:effectLst/>
                          <a:latin typeface="+mn-lt"/>
                          <a:ea typeface="+mn-ea"/>
                          <a:cs typeface="+mn-cs"/>
                        </a:rPr>
                        <a:t>to</a:t>
                      </a:r>
                      <a:r>
                        <a:rPr lang="ru-RU" sz="2400" b="1" i="0" kern="1200" dirty="0" smtClean="0">
                          <a:solidFill>
                            <a:schemeClr val="lt1"/>
                          </a:solidFill>
                          <a:effectLst/>
                          <a:latin typeface="+mn-lt"/>
                          <a:ea typeface="+mn-ea"/>
                          <a:cs typeface="+mn-cs"/>
                        </a:rPr>
                        <a:t> </a:t>
                      </a:r>
                      <a:r>
                        <a:rPr lang="ru-RU" sz="2400" b="1" i="0" kern="1200" dirty="0" err="1" smtClean="0">
                          <a:solidFill>
                            <a:schemeClr val="lt1"/>
                          </a:solidFill>
                          <a:effectLst/>
                          <a:latin typeface="+mn-lt"/>
                          <a:ea typeface="+mn-ea"/>
                          <a:cs typeface="+mn-cs"/>
                        </a:rPr>
                        <a:t>make</a:t>
                      </a:r>
                      <a:endParaRPr lang="ru-RU" sz="2400" b="1" i="0" kern="1200" dirty="0" smtClean="0">
                        <a:solidFill>
                          <a:schemeClr val="lt1"/>
                        </a:solidFill>
                        <a:effectLst/>
                        <a:latin typeface="+mn-lt"/>
                        <a:ea typeface="+mn-ea"/>
                        <a:cs typeface="+mn-cs"/>
                      </a:endParaRPr>
                    </a:p>
                    <a:p>
                      <a:r>
                        <a:rPr lang="ru-RU" sz="2400" b="1" i="0" kern="1200" dirty="0" smtClean="0">
                          <a:solidFill>
                            <a:schemeClr val="lt1"/>
                          </a:solidFill>
                          <a:effectLst/>
                          <a:latin typeface="+mn-lt"/>
                          <a:ea typeface="+mn-ea"/>
                          <a:cs typeface="+mn-cs"/>
                        </a:rPr>
                        <a:t> </a:t>
                      </a:r>
                      <a:r>
                        <a:rPr lang="ru-RU" sz="2400" b="0" i="0" kern="1200" dirty="0" smtClean="0">
                          <a:solidFill>
                            <a:schemeClr val="lt1"/>
                          </a:solidFill>
                          <a:effectLst/>
                          <a:latin typeface="+mn-lt"/>
                          <a:ea typeface="+mn-ea"/>
                          <a:cs typeface="+mn-cs"/>
                        </a:rPr>
                        <a:t>(заставлять)</a:t>
                      </a:r>
                      <a:endParaRPr lang="ru-RU" sz="2400" dirty="0"/>
                    </a:p>
                  </a:txBody>
                  <a:tcPr/>
                </a:tc>
                <a:tc>
                  <a:txBody>
                    <a:bodyPr/>
                    <a:lstStyle/>
                    <a:p>
                      <a:r>
                        <a:rPr lang="en-US" sz="2400" dirty="0" smtClean="0"/>
                        <a:t>me</a:t>
                      </a:r>
                    </a:p>
                    <a:p>
                      <a:r>
                        <a:rPr lang="en-US" sz="2400" dirty="0" smtClean="0"/>
                        <a:t>you</a:t>
                      </a:r>
                    </a:p>
                    <a:p>
                      <a:r>
                        <a:rPr lang="en-US" sz="2400" dirty="0" smtClean="0"/>
                        <a:t>us</a:t>
                      </a:r>
                    </a:p>
                    <a:p>
                      <a:r>
                        <a:rPr lang="en-US" sz="2400" dirty="0" smtClean="0"/>
                        <a:t>him</a:t>
                      </a:r>
                    </a:p>
                    <a:p>
                      <a:r>
                        <a:rPr lang="en-US" sz="2400" dirty="0" smtClean="0"/>
                        <a:t>her</a:t>
                      </a:r>
                    </a:p>
                    <a:p>
                      <a:r>
                        <a:rPr lang="en-US" sz="2400" dirty="0" smtClean="0"/>
                        <a:t>them</a:t>
                      </a:r>
                    </a:p>
                    <a:p>
                      <a:r>
                        <a:rPr lang="en-US" sz="2400" dirty="0" smtClean="0"/>
                        <a:t>it</a:t>
                      </a:r>
                      <a:endParaRPr lang="ru-RU" sz="2400" dirty="0" smtClean="0"/>
                    </a:p>
                    <a:p>
                      <a:endParaRPr lang="ru-RU" dirty="0"/>
                    </a:p>
                  </a:txBody>
                  <a:tcPr/>
                </a:tc>
                <a:tc>
                  <a:txBody>
                    <a:bodyPr/>
                    <a:lstStyle/>
                    <a:p>
                      <a:endParaRPr lang="ru-RU" dirty="0" smtClean="0"/>
                    </a:p>
                    <a:p>
                      <a:endParaRPr lang="ru-RU" dirty="0" smtClean="0"/>
                    </a:p>
                    <a:p>
                      <a:endParaRPr lang="ru-RU" dirty="0" smtClean="0"/>
                    </a:p>
                    <a:p>
                      <a:r>
                        <a:rPr lang="ru-RU" dirty="0" smtClean="0"/>
                        <a:t>____</a:t>
                      </a:r>
                      <a:endParaRPr lang="ru-RU" dirty="0"/>
                    </a:p>
                  </a:txBody>
                  <a:tcPr/>
                </a:tc>
                <a:tc>
                  <a:txBody>
                    <a:bodyPr/>
                    <a:lstStyle/>
                    <a:p>
                      <a:endParaRPr lang="ru-RU" dirty="0"/>
                    </a:p>
                  </a:txBody>
                  <a:tcPr/>
                </a:tc>
              </a:tr>
              <a:tr h="2592288">
                <a:tc>
                  <a:txBody>
                    <a:bodyPr/>
                    <a:lstStyle/>
                    <a:p>
                      <a:r>
                        <a:rPr lang="ru-RU" sz="2400" b="0" i="0" kern="1200" dirty="0" smtClean="0">
                          <a:solidFill>
                            <a:schemeClr val="dk1"/>
                          </a:solidFill>
                          <a:effectLst/>
                          <a:latin typeface="+mn-lt"/>
                          <a:ea typeface="+mn-ea"/>
                          <a:cs typeface="+mn-cs"/>
                        </a:rPr>
                        <a:t>Глаголов</a:t>
                      </a:r>
                      <a:r>
                        <a:rPr lang="ru-RU" sz="2400" b="1" i="0" kern="1200" dirty="0" smtClean="0">
                          <a:solidFill>
                            <a:schemeClr val="dk1"/>
                          </a:solidFill>
                          <a:effectLst/>
                          <a:latin typeface="+mn-lt"/>
                          <a:ea typeface="+mn-ea"/>
                          <a:cs typeface="+mn-cs"/>
                        </a:rPr>
                        <a:t> </a:t>
                      </a:r>
                      <a:r>
                        <a:rPr lang="ru-RU" sz="2400" b="1" i="0" u="sng" kern="1200" dirty="0" smtClean="0">
                          <a:solidFill>
                            <a:schemeClr val="dk1"/>
                          </a:solidFill>
                          <a:effectLst/>
                          <a:latin typeface="+mn-lt"/>
                          <a:ea typeface="+mn-ea"/>
                          <a:cs typeface="+mn-cs"/>
                        </a:rPr>
                        <a:t>чувственного восприятия </a:t>
                      </a:r>
                      <a:r>
                        <a:rPr lang="ru-RU" sz="2400" b="0" i="0" kern="1200" dirty="0" smtClean="0">
                          <a:solidFill>
                            <a:schemeClr val="dk1"/>
                          </a:solidFill>
                          <a:effectLst/>
                          <a:latin typeface="+mn-lt"/>
                          <a:ea typeface="+mn-ea"/>
                          <a:cs typeface="+mn-cs"/>
                        </a:rPr>
                        <a:t>в своем прямом значении</a:t>
                      </a:r>
                      <a:r>
                        <a:rPr lang="ru-RU" sz="2400" b="1" i="0" kern="1200" dirty="0" smtClean="0">
                          <a:solidFill>
                            <a:schemeClr val="dk1"/>
                          </a:solidFill>
                          <a:effectLst/>
                          <a:latin typeface="+mn-lt"/>
                          <a:ea typeface="+mn-ea"/>
                          <a:cs typeface="+mn-cs"/>
                        </a:rPr>
                        <a:t>: </a:t>
                      </a:r>
                    </a:p>
                    <a:p>
                      <a:r>
                        <a:rPr lang="ru-RU" sz="2400" b="1" i="0" kern="1200" dirty="0" err="1" smtClean="0">
                          <a:solidFill>
                            <a:schemeClr val="dk1"/>
                          </a:solidFill>
                          <a:effectLst/>
                          <a:latin typeface="+mn-lt"/>
                          <a:ea typeface="+mn-ea"/>
                          <a:cs typeface="+mn-cs"/>
                        </a:rPr>
                        <a:t>to</a:t>
                      </a:r>
                      <a:r>
                        <a:rPr lang="ru-RU" sz="2400" b="1" i="0" kern="1200" dirty="0" smtClean="0">
                          <a:solidFill>
                            <a:schemeClr val="dk1"/>
                          </a:solidFill>
                          <a:effectLst/>
                          <a:latin typeface="+mn-lt"/>
                          <a:ea typeface="+mn-ea"/>
                          <a:cs typeface="+mn-cs"/>
                        </a:rPr>
                        <a:t> </a:t>
                      </a:r>
                      <a:r>
                        <a:rPr lang="ru-RU" sz="2400" b="1" i="0" kern="1200" dirty="0" err="1" smtClean="0">
                          <a:solidFill>
                            <a:schemeClr val="dk1"/>
                          </a:solidFill>
                          <a:effectLst/>
                          <a:latin typeface="+mn-lt"/>
                          <a:ea typeface="+mn-ea"/>
                          <a:cs typeface="+mn-cs"/>
                        </a:rPr>
                        <a:t>see</a:t>
                      </a:r>
                      <a:r>
                        <a:rPr lang="ru-RU" sz="2400" b="1" i="0" kern="1200" dirty="0" smtClean="0">
                          <a:solidFill>
                            <a:schemeClr val="dk1"/>
                          </a:solidFill>
                          <a:effectLst/>
                          <a:latin typeface="+mn-lt"/>
                          <a:ea typeface="+mn-ea"/>
                          <a:cs typeface="+mn-cs"/>
                        </a:rPr>
                        <a:t> </a:t>
                      </a:r>
                      <a:r>
                        <a:rPr lang="ru-RU" sz="2400" b="0" i="0" kern="1200" dirty="0" smtClean="0">
                          <a:solidFill>
                            <a:schemeClr val="dk1"/>
                          </a:solidFill>
                          <a:effectLst/>
                          <a:latin typeface="+mn-lt"/>
                          <a:ea typeface="+mn-ea"/>
                          <a:cs typeface="+mn-cs"/>
                        </a:rPr>
                        <a:t>(видеть)</a:t>
                      </a:r>
                      <a:r>
                        <a:rPr lang="ru-RU" sz="2400" b="1" i="0" kern="1200" dirty="0" smtClean="0">
                          <a:solidFill>
                            <a:schemeClr val="dk1"/>
                          </a:solidFill>
                          <a:effectLst/>
                          <a:latin typeface="+mn-lt"/>
                          <a:ea typeface="+mn-ea"/>
                          <a:cs typeface="+mn-cs"/>
                        </a:rPr>
                        <a:t>; </a:t>
                      </a:r>
                      <a:r>
                        <a:rPr lang="en-US" sz="2400" b="1" i="0" kern="1200" dirty="0" smtClean="0">
                          <a:solidFill>
                            <a:schemeClr val="dk1"/>
                          </a:solidFill>
                          <a:effectLst/>
                          <a:latin typeface="+mn-lt"/>
                          <a:ea typeface="+mn-ea"/>
                          <a:cs typeface="+mn-cs"/>
                        </a:rPr>
                        <a:t>t</a:t>
                      </a:r>
                      <a:r>
                        <a:rPr lang="ru-RU" sz="2400" b="1" i="0" kern="1200" dirty="0" smtClean="0">
                          <a:solidFill>
                            <a:schemeClr val="dk1"/>
                          </a:solidFill>
                          <a:effectLst/>
                          <a:latin typeface="+mn-lt"/>
                          <a:ea typeface="+mn-ea"/>
                          <a:cs typeface="+mn-cs"/>
                        </a:rPr>
                        <a:t>o </a:t>
                      </a:r>
                      <a:r>
                        <a:rPr lang="ru-RU" sz="2400" b="1" i="0" kern="1200" dirty="0" err="1" smtClean="0">
                          <a:solidFill>
                            <a:schemeClr val="dk1"/>
                          </a:solidFill>
                          <a:effectLst/>
                          <a:latin typeface="+mn-lt"/>
                          <a:ea typeface="+mn-ea"/>
                          <a:cs typeface="+mn-cs"/>
                        </a:rPr>
                        <a:t>watch</a:t>
                      </a:r>
                      <a:r>
                        <a:rPr lang="ru-RU" sz="2400" b="1" i="0" kern="1200" dirty="0" smtClean="0">
                          <a:solidFill>
                            <a:schemeClr val="dk1"/>
                          </a:solidFill>
                          <a:effectLst/>
                          <a:latin typeface="+mn-lt"/>
                          <a:ea typeface="+mn-ea"/>
                          <a:cs typeface="+mn-cs"/>
                        </a:rPr>
                        <a:t> </a:t>
                      </a:r>
                      <a:r>
                        <a:rPr lang="ru-RU" sz="2400" b="0" i="0" kern="1200" dirty="0" smtClean="0">
                          <a:solidFill>
                            <a:schemeClr val="dk1"/>
                          </a:solidFill>
                          <a:effectLst/>
                          <a:latin typeface="+mn-lt"/>
                          <a:ea typeface="+mn-ea"/>
                          <a:cs typeface="+mn-cs"/>
                        </a:rPr>
                        <a:t>(наблюдать)</a:t>
                      </a:r>
                      <a:r>
                        <a:rPr lang="ru-RU" sz="2400" b="1" i="0" kern="1200" dirty="0" smtClean="0">
                          <a:solidFill>
                            <a:schemeClr val="dk1"/>
                          </a:solidFill>
                          <a:effectLst/>
                          <a:latin typeface="+mn-lt"/>
                          <a:ea typeface="+mn-ea"/>
                          <a:cs typeface="+mn-cs"/>
                        </a:rPr>
                        <a:t>; </a:t>
                      </a:r>
                    </a:p>
                    <a:p>
                      <a:r>
                        <a:rPr lang="ru-RU" sz="2400" b="1" i="0" kern="1200" dirty="0" err="1" smtClean="0">
                          <a:solidFill>
                            <a:schemeClr val="dk1"/>
                          </a:solidFill>
                          <a:effectLst/>
                          <a:latin typeface="+mn-lt"/>
                          <a:ea typeface="+mn-ea"/>
                          <a:cs typeface="+mn-cs"/>
                        </a:rPr>
                        <a:t>to</a:t>
                      </a:r>
                      <a:r>
                        <a:rPr lang="ru-RU" sz="2400" b="1" i="0" kern="1200" dirty="0" smtClean="0">
                          <a:solidFill>
                            <a:schemeClr val="dk1"/>
                          </a:solidFill>
                          <a:effectLst/>
                          <a:latin typeface="+mn-lt"/>
                          <a:ea typeface="+mn-ea"/>
                          <a:cs typeface="+mn-cs"/>
                        </a:rPr>
                        <a:t> </a:t>
                      </a:r>
                      <a:r>
                        <a:rPr lang="ru-RU" sz="2400" b="1" i="0" kern="1200" dirty="0" err="1" smtClean="0">
                          <a:solidFill>
                            <a:schemeClr val="dk1"/>
                          </a:solidFill>
                          <a:effectLst/>
                          <a:latin typeface="+mn-lt"/>
                          <a:ea typeface="+mn-ea"/>
                          <a:cs typeface="+mn-cs"/>
                        </a:rPr>
                        <a:t>notice</a:t>
                      </a:r>
                      <a:r>
                        <a:rPr lang="ru-RU" sz="2400" b="1" i="0" kern="1200" dirty="0" smtClean="0">
                          <a:solidFill>
                            <a:schemeClr val="dk1"/>
                          </a:solidFill>
                          <a:effectLst/>
                          <a:latin typeface="+mn-lt"/>
                          <a:ea typeface="+mn-ea"/>
                          <a:cs typeface="+mn-cs"/>
                        </a:rPr>
                        <a:t> </a:t>
                      </a:r>
                      <a:r>
                        <a:rPr lang="ru-RU" sz="2400" b="0" i="0" kern="1200" dirty="0" smtClean="0">
                          <a:solidFill>
                            <a:schemeClr val="dk1"/>
                          </a:solidFill>
                          <a:effectLst/>
                          <a:latin typeface="+mn-lt"/>
                          <a:ea typeface="+mn-ea"/>
                          <a:cs typeface="+mn-cs"/>
                        </a:rPr>
                        <a:t>(замечать);</a:t>
                      </a:r>
                      <a:r>
                        <a:rPr lang="ru-RU" sz="2400" b="1" i="0" kern="1200" dirty="0" smtClean="0">
                          <a:solidFill>
                            <a:schemeClr val="dk1"/>
                          </a:solidFill>
                          <a:effectLst/>
                          <a:latin typeface="+mn-lt"/>
                          <a:ea typeface="+mn-ea"/>
                          <a:cs typeface="+mn-cs"/>
                        </a:rPr>
                        <a:t> </a:t>
                      </a:r>
                    </a:p>
                    <a:p>
                      <a:r>
                        <a:rPr lang="ru-RU" sz="2400" b="1" i="0" kern="1200" dirty="0" err="1" smtClean="0">
                          <a:solidFill>
                            <a:schemeClr val="dk1"/>
                          </a:solidFill>
                          <a:effectLst/>
                          <a:latin typeface="+mn-lt"/>
                          <a:ea typeface="+mn-ea"/>
                          <a:cs typeface="+mn-cs"/>
                        </a:rPr>
                        <a:t>to</a:t>
                      </a:r>
                      <a:r>
                        <a:rPr lang="ru-RU" sz="2400" b="1" i="0" kern="1200" dirty="0" smtClean="0">
                          <a:solidFill>
                            <a:schemeClr val="dk1"/>
                          </a:solidFill>
                          <a:effectLst/>
                          <a:latin typeface="+mn-lt"/>
                          <a:ea typeface="+mn-ea"/>
                          <a:cs typeface="+mn-cs"/>
                        </a:rPr>
                        <a:t> </a:t>
                      </a:r>
                      <a:r>
                        <a:rPr lang="ru-RU" sz="2400" b="1" i="0" kern="1200" dirty="0" err="1" smtClean="0">
                          <a:solidFill>
                            <a:schemeClr val="dk1"/>
                          </a:solidFill>
                          <a:effectLst/>
                          <a:latin typeface="+mn-lt"/>
                          <a:ea typeface="+mn-ea"/>
                          <a:cs typeface="+mn-cs"/>
                        </a:rPr>
                        <a:t>hear</a:t>
                      </a:r>
                      <a:r>
                        <a:rPr lang="ru-RU" sz="2400" b="1" i="0" kern="1200" dirty="0" smtClean="0">
                          <a:solidFill>
                            <a:schemeClr val="dk1"/>
                          </a:solidFill>
                          <a:effectLst/>
                          <a:latin typeface="+mn-lt"/>
                          <a:ea typeface="+mn-ea"/>
                          <a:cs typeface="+mn-cs"/>
                        </a:rPr>
                        <a:t> </a:t>
                      </a:r>
                      <a:r>
                        <a:rPr lang="ru-RU" sz="2400" b="0" i="0" kern="1200" dirty="0" smtClean="0">
                          <a:solidFill>
                            <a:schemeClr val="dk1"/>
                          </a:solidFill>
                          <a:effectLst/>
                          <a:latin typeface="+mn-lt"/>
                          <a:ea typeface="+mn-ea"/>
                          <a:cs typeface="+mn-cs"/>
                        </a:rPr>
                        <a:t>(слышать)</a:t>
                      </a:r>
                      <a:r>
                        <a:rPr lang="ru-RU" sz="2400" b="1" i="0" kern="1200" dirty="0" smtClean="0">
                          <a:solidFill>
                            <a:schemeClr val="dk1"/>
                          </a:solidFill>
                          <a:effectLst/>
                          <a:latin typeface="+mn-lt"/>
                          <a:ea typeface="+mn-ea"/>
                          <a:cs typeface="+mn-cs"/>
                        </a:rPr>
                        <a:t>;</a:t>
                      </a:r>
                    </a:p>
                    <a:p>
                      <a:r>
                        <a:rPr lang="ru-RU" sz="2400" b="1" i="0" kern="1200" dirty="0" err="1" smtClean="0">
                          <a:solidFill>
                            <a:schemeClr val="dk1"/>
                          </a:solidFill>
                          <a:effectLst/>
                          <a:latin typeface="+mn-lt"/>
                          <a:ea typeface="+mn-ea"/>
                          <a:cs typeface="+mn-cs"/>
                        </a:rPr>
                        <a:t>to</a:t>
                      </a:r>
                      <a:r>
                        <a:rPr lang="ru-RU" sz="2400" b="1" i="0" kern="1200" dirty="0" smtClean="0">
                          <a:solidFill>
                            <a:schemeClr val="dk1"/>
                          </a:solidFill>
                          <a:effectLst/>
                          <a:latin typeface="+mn-lt"/>
                          <a:ea typeface="+mn-ea"/>
                          <a:cs typeface="+mn-cs"/>
                        </a:rPr>
                        <a:t> </a:t>
                      </a:r>
                      <a:r>
                        <a:rPr lang="ru-RU" sz="2400" b="1" i="0" kern="1200" dirty="0" err="1" smtClean="0">
                          <a:solidFill>
                            <a:schemeClr val="dk1"/>
                          </a:solidFill>
                          <a:effectLst/>
                          <a:latin typeface="+mn-lt"/>
                          <a:ea typeface="+mn-ea"/>
                          <a:cs typeface="+mn-cs"/>
                        </a:rPr>
                        <a:t>feel</a:t>
                      </a:r>
                      <a:r>
                        <a:rPr lang="ru-RU" sz="2400" b="1" i="0" kern="1200" dirty="0" smtClean="0">
                          <a:solidFill>
                            <a:schemeClr val="dk1"/>
                          </a:solidFill>
                          <a:effectLst/>
                          <a:latin typeface="+mn-lt"/>
                          <a:ea typeface="+mn-ea"/>
                          <a:cs typeface="+mn-cs"/>
                        </a:rPr>
                        <a:t> </a:t>
                      </a:r>
                      <a:r>
                        <a:rPr lang="ru-RU" sz="2400" b="0" i="0" kern="1200" dirty="0" smtClean="0">
                          <a:solidFill>
                            <a:schemeClr val="dk1"/>
                          </a:solidFill>
                          <a:effectLst/>
                          <a:latin typeface="+mn-lt"/>
                          <a:ea typeface="+mn-ea"/>
                          <a:cs typeface="+mn-cs"/>
                        </a:rPr>
                        <a:t>(чувствовать) и др.</a:t>
                      </a:r>
                      <a:endParaRPr lang="ru-RU" sz="2400" dirty="0"/>
                    </a:p>
                  </a:txBody>
                  <a:tcPr/>
                </a:tc>
                <a:tc>
                  <a:txBody>
                    <a:bodyPr/>
                    <a:lstStyle/>
                    <a:p>
                      <a:r>
                        <a:rPr lang="en-US" sz="2400" dirty="0" smtClean="0"/>
                        <a:t>me</a:t>
                      </a:r>
                    </a:p>
                    <a:p>
                      <a:r>
                        <a:rPr lang="en-US" sz="2400" dirty="0" smtClean="0"/>
                        <a:t>you</a:t>
                      </a:r>
                    </a:p>
                    <a:p>
                      <a:r>
                        <a:rPr lang="en-US" sz="2400" dirty="0" smtClean="0"/>
                        <a:t>us</a:t>
                      </a:r>
                    </a:p>
                    <a:p>
                      <a:r>
                        <a:rPr lang="en-US" sz="2400" dirty="0" smtClean="0"/>
                        <a:t>him</a:t>
                      </a:r>
                    </a:p>
                    <a:p>
                      <a:r>
                        <a:rPr lang="en-US" sz="2400" dirty="0" smtClean="0"/>
                        <a:t>her</a:t>
                      </a:r>
                    </a:p>
                    <a:p>
                      <a:r>
                        <a:rPr lang="en-US" sz="2400" dirty="0" smtClean="0"/>
                        <a:t>them</a:t>
                      </a:r>
                    </a:p>
                    <a:p>
                      <a:r>
                        <a:rPr lang="en-US" sz="2400" dirty="0" smtClean="0"/>
                        <a:t>it</a:t>
                      </a:r>
                      <a:endParaRPr lang="ru-RU" sz="2400" dirty="0" smtClean="0"/>
                    </a:p>
                    <a:p>
                      <a:endParaRPr lang="ru-RU" dirty="0"/>
                    </a:p>
                  </a:txBody>
                  <a:tcPr/>
                </a:tc>
                <a:tc>
                  <a:txBody>
                    <a:bodyPr/>
                    <a:lstStyle/>
                    <a:p>
                      <a:endParaRPr lang="en-US" dirty="0" smtClean="0"/>
                    </a:p>
                    <a:p>
                      <a:endParaRPr lang="en-US" dirty="0" smtClean="0"/>
                    </a:p>
                    <a:p>
                      <a:endParaRPr lang="en-US" dirty="0" smtClean="0"/>
                    </a:p>
                    <a:p>
                      <a:endParaRPr lang="en-US" dirty="0" smtClean="0"/>
                    </a:p>
                    <a:p>
                      <a:r>
                        <a:rPr lang="en-US" dirty="0" smtClean="0"/>
                        <a:t>_____</a:t>
                      </a:r>
                      <a:endParaRPr lang="ru-RU" dirty="0"/>
                    </a:p>
                  </a:txBody>
                  <a:tcPr/>
                </a:tc>
                <a:tc>
                  <a:txBody>
                    <a:bodyPr/>
                    <a:lstStyle/>
                    <a:p>
                      <a:endParaRPr lang="ru-RU" dirty="0"/>
                    </a:p>
                  </a:txBody>
                  <a:tcPr/>
                </a:tc>
              </a:tr>
            </a:tbl>
          </a:graphicData>
        </a:graphic>
      </p:graphicFrame>
    </p:spTree>
    <p:extLst>
      <p:ext uri="{BB962C8B-B14F-4D97-AF65-F5344CB8AC3E}">
        <p14:creationId xmlns:p14="http://schemas.microsoft.com/office/powerpoint/2010/main" xmlns="" val="3774522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268760"/>
            <a:ext cx="8352928" cy="4524315"/>
          </a:xfrm>
          <a:prstGeom prst="rect">
            <a:avLst/>
          </a:prstGeom>
          <a:noFill/>
        </p:spPr>
        <p:txBody>
          <a:bodyPr wrap="square" rtlCol="0">
            <a:spAutoFit/>
          </a:bodyPr>
          <a:lstStyle/>
          <a:p>
            <a:r>
              <a:rPr lang="en-US" sz="2400" dirty="0"/>
              <a:t>1. </a:t>
            </a:r>
            <a:r>
              <a:rPr lang="en-US" sz="2400" dirty="0" err="1"/>
              <a:t>Раскройте</a:t>
            </a:r>
            <a:r>
              <a:rPr lang="en-US" sz="2400" dirty="0"/>
              <a:t> </a:t>
            </a:r>
            <a:r>
              <a:rPr lang="en-US" sz="2400" dirty="0" err="1"/>
              <a:t>скобки</a:t>
            </a:r>
            <a:r>
              <a:rPr lang="en-US" sz="2400" dirty="0"/>
              <a:t>, </a:t>
            </a:r>
            <a:r>
              <a:rPr lang="en-US" sz="2400" dirty="0" err="1"/>
              <a:t>используя</a:t>
            </a:r>
            <a:r>
              <a:rPr lang="en-US" sz="2400" dirty="0"/>
              <a:t> </a:t>
            </a:r>
            <a:r>
              <a:rPr lang="en-US" sz="2400" dirty="0" err="1"/>
              <a:t>сложное</a:t>
            </a:r>
            <a:r>
              <a:rPr lang="en-US" sz="2400" dirty="0"/>
              <a:t> </a:t>
            </a:r>
            <a:r>
              <a:rPr lang="en-US" sz="2400" dirty="0" err="1"/>
              <a:t>дополнение</a:t>
            </a:r>
            <a:r>
              <a:rPr lang="en-US" sz="2400" dirty="0"/>
              <a:t>. </a:t>
            </a:r>
            <a:r>
              <a:rPr lang="en-US" sz="2400" dirty="0" err="1"/>
              <a:t>Переведите</a:t>
            </a:r>
            <a:r>
              <a:rPr lang="en-US" sz="2400" dirty="0"/>
              <a:t>.</a:t>
            </a:r>
          </a:p>
          <a:p>
            <a:pPr fontAlgn="base"/>
            <a:r>
              <a:rPr lang="en-US" sz="2400" dirty="0"/>
              <a:t>I want (she) to be my wife.</a:t>
            </a:r>
          </a:p>
          <a:p>
            <a:pPr fontAlgn="base"/>
            <a:r>
              <a:rPr lang="en-US" sz="2400" dirty="0"/>
              <a:t>My brother taught ( I ) to swim and dive.</a:t>
            </a:r>
          </a:p>
          <a:p>
            <a:pPr fontAlgn="base"/>
            <a:r>
              <a:rPr lang="en-US" sz="2400" dirty="0"/>
              <a:t>They would like (we) to read aloud.</a:t>
            </a:r>
          </a:p>
          <a:p>
            <a:pPr fontAlgn="base"/>
            <a:r>
              <a:rPr lang="en-US" sz="2400" dirty="0"/>
              <a:t>Bob advised (she) to stay for another week.</a:t>
            </a:r>
          </a:p>
          <a:p>
            <a:pPr fontAlgn="base"/>
            <a:r>
              <a:rPr lang="en-US" sz="2400" dirty="0"/>
              <a:t>We expect (he) to arrive at noon.</a:t>
            </a:r>
          </a:p>
          <a:p>
            <a:pPr fontAlgn="base"/>
            <a:r>
              <a:rPr lang="en-US" sz="2400" dirty="0"/>
              <a:t>I heard (you) open the door.</a:t>
            </a:r>
          </a:p>
          <a:p>
            <a:pPr fontAlgn="base"/>
            <a:r>
              <a:rPr lang="en-US" sz="2400" dirty="0"/>
              <a:t>Dad always makes ( I ) go fishing with him every weekend.</a:t>
            </a:r>
          </a:p>
          <a:p>
            <a:pPr fontAlgn="base"/>
            <a:r>
              <a:rPr lang="en-US" sz="2400" dirty="0"/>
              <a:t>Our parents expect (we) to stop quarreling.</a:t>
            </a:r>
          </a:p>
          <a:p>
            <a:pPr fontAlgn="base"/>
            <a:r>
              <a:rPr lang="en-US" sz="2400" dirty="0"/>
              <a:t>Sara never lets (he) drive her car.</a:t>
            </a:r>
          </a:p>
          <a:p>
            <a:pPr fontAlgn="base"/>
            <a:r>
              <a:rPr lang="en-US" sz="2400" dirty="0"/>
              <a:t>I saw (you) cross the street.</a:t>
            </a:r>
          </a:p>
        </p:txBody>
      </p:sp>
    </p:spTree>
    <p:extLst>
      <p:ext uri="{BB962C8B-B14F-4D97-AF65-F5344CB8AC3E}">
        <p14:creationId xmlns:p14="http://schemas.microsoft.com/office/powerpoint/2010/main" xmlns="" val="3420637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052736"/>
            <a:ext cx="8424936" cy="4893647"/>
          </a:xfrm>
          <a:prstGeom prst="rect">
            <a:avLst/>
          </a:prstGeom>
          <a:noFill/>
        </p:spPr>
        <p:txBody>
          <a:bodyPr wrap="square" rtlCol="0">
            <a:spAutoFit/>
          </a:bodyPr>
          <a:lstStyle/>
          <a:p>
            <a:r>
              <a:rPr lang="en-US" sz="2400" dirty="0"/>
              <a:t>2. </a:t>
            </a:r>
            <a:r>
              <a:rPr lang="en-US" sz="2400" dirty="0" err="1"/>
              <a:t>Поставьте</a:t>
            </a:r>
            <a:r>
              <a:rPr lang="en-US" sz="2400" dirty="0"/>
              <a:t> «to» </a:t>
            </a:r>
            <a:r>
              <a:rPr lang="en-US" sz="2400" dirty="0" err="1"/>
              <a:t>там</a:t>
            </a:r>
            <a:r>
              <a:rPr lang="en-US" sz="2400" dirty="0"/>
              <a:t>, </a:t>
            </a:r>
            <a:r>
              <a:rPr lang="en-US" sz="2400" dirty="0" err="1"/>
              <a:t>где</a:t>
            </a:r>
            <a:r>
              <a:rPr lang="en-US" sz="2400" dirty="0"/>
              <a:t> </a:t>
            </a:r>
            <a:r>
              <a:rPr lang="en-US" sz="2400" dirty="0" err="1"/>
              <a:t>необходимо</a:t>
            </a:r>
            <a:r>
              <a:rPr lang="en-US" sz="2400" dirty="0"/>
              <a:t>.</a:t>
            </a:r>
          </a:p>
          <a:p>
            <a:pPr fontAlgn="base"/>
            <a:r>
              <a:rPr lang="en-US" sz="2400" dirty="0"/>
              <a:t>We heard the lorry … stop near the house.</a:t>
            </a:r>
          </a:p>
          <a:p>
            <a:pPr fontAlgn="base"/>
            <a:r>
              <a:rPr lang="en-US" sz="2400" dirty="0"/>
              <a:t>I want my elder sister … take me to the zoo.</a:t>
            </a:r>
          </a:p>
          <a:p>
            <a:pPr fontAlgn="base"/>
            <a:r>
              <a:rPr lang="en-US" sz="2400" dirty="0"/>
              <a:t>I believe the Internet … be the greatest invention ever.</a:t>
            </a:r>
          </a:p>
          <a:p>
            <a:pPr fontAlgn="base"/>
            <a:r>
              <a:rPr lang="en-US" sz="2400" dirty="0"/>
              <a:t>The teacher doesn’t let us … use our mobile phones.</a:t>
            </a:r>
          </a:p>
          <a:p>
            <a:pPr fontAlgn="base"/>
            <a:r>
              <a:rPr lang="en-US" sz="2400" dirty="0"/>
              <a:t>They didn’t expect her … be late.</a:t>
            </a:r>
          </a:p>
          <a:p>
            <a:pPr fontAlgn="base"/>
            <a:r>
              <a:rPr lang="en-US" sz="2400" dirty="0"/>
              <a:t>The police officer made him … tell the truth.</a:t>
            </a:r>
          </a:p>
          <a:p>
            <a:pPr fontAlgn="base"/>
            <a:r>
              <a:rPr lang="en-US" sz="2400" dirty="0"/>
              <a:t>I would like you … admit your fault.</a:t>
            </a:r>
          </a:p>
          <a:p>
            <a:pPr fontAlgn="base"/>
            <a:r>
              <a:rPr lang="en-US" sz="2400" dirty="0"/>
              <a:t>Swan believes Vicky … be the best manager in our store.</a:t>
            </a:r>
          </a:p>
          <a:p>
            <a:pPr fontAlgn="base"/>
            <a:r>
              <a:rPr lang="en-US" sz="2400" dirty="0"/>
              <a:t>Nick persuaded me … go in for sports.</a:t>
            </a:r>
          </a:p>
          <a:p>
            <a:pPr fontAlgn="base"/>
            <a:r>
              <a:rPr lang="en-US" sz="2400" dirty="0"/>
              <a:t>We saw Jacob … break the window.</a:t>
            </a:r>
          </a:p>
          <a:p>
            <a:pPr fontAlgn="base"/>
            <a:r>
              <a:rPr lang="en-US" sz="2400" dirty="0"/>
              <a:t>I consider this sculpture … be a masterpiece.</a:t>
            </a:r>
          </a:p>
          <a:p>
            <a:pPr fontAlgn="base"/>
            <a:r>
              <a:rPr lang="en-US" sz="2400" dirty="0"/>
              <a:t>She noticed Mary suddenly … turn pale.</a:t>
            </a:r>
          </a:p>
        </p:txBody>
      </p:sp>
    </p:spTree>
    <p:extLst>
      <p:ext uri="{BB962C8B-B14F-4D97-AF65-F5344CB8AC3E}">
        <p14:creationId xmlns:p14="http://schemas.microsoft.com/office/powerpoint/2010/main" xmlns="" val="1544804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476672"/>
            <a:ext cx="8352927" cy="6186309"/>
          </a:xfrm>
          <a:prstGeom prst="rect">
            <a:avLst/>
          </a:prstGeom>
          <a:noFill/>
        </p:spPr>
        <p:txBody>
          <a:bodyPr wrap="square" rtlCol="0">
            <a:spAutoFit/>
          </a:bodyPr>
          <a:lstStyle/>
          <a:p>
            <a:pPr fontAlgn="base"/>
            <a:r>
              <a:rPr lang="ru-RU" b="1" dirty="0"/>
              <a:t>Упражнение </a:t>
            </a:r>
            <a:r>
              <a:rPr lang="en-US" b="1" dirty="0" smtClean="0"/>
              <a:t>3</a:t>
            </a:r>
            <a:endParaRPr lang="ru-RU" dirty="0"/>
          </a:p>
          <a:p>
            <a:pPr fontAlgn="base"/>
            <a:r>
              <a:rPr lang="ru-RU" sz="2400" i="1" u="sng" dirty="0"/>
              <a:t>Переведите на английский язык, употребляя слож­ное дополнение.</a:t>
            </a:r>
            <a:endParaRPr lang="ru-RU" sz="2400" dirty="0"/>
          </a:p>
          <a:p>
            <a:pPr fontAlgn="base"/>
            <a:r>
              <a:rPr lang="ru-RU" sz="2400" dirty="0"/>
              <a:t>1. Я рассчитываю, что письмо придет завтра. 2. Она рассчитывала, что учитель похвалит ее. 3. Он не рассчитывал, что они вернутся так поздно. 4. Я знаю, что она талантливая певица. 5. Я знала, что он великий ученый. 6. Мы не рассчитывали, что вы так много сделаете. 7. Учитель рассчиты­вал, что ученики поймут правило. 8. Я не ожидал, что он напишет такие прекрасные стихи. 9. Она знала, что он очень занятой человек. 10. Все знали, что она прогрессивный ученый. 11. Я знаю, что твоя сестра — очень способная студентка. 12</a:t>
            </a:r>
            <a:r>
              <a:rPr lang="ru-RU" sz="2400" b="1" dirty="0"/>
              <a:t>. </a:t>
            </a:r>
            <a:r>
              <a:rPr lang="ru-RU" sz="2400" dirty="0"/>
              <a:t>Все знают, что Байрон — великий поэт. 13</a:t>
            </a:r>
            <a:r>
              <a:rPr lang="ru-RU" sz="2400" b="1" dirty="0"/>
              <a:t>. </a:t>
            </a:r>
            <a:r>
              <a:rPr lang="ru-RU" sz="2400" dirty="0"/>
              <a:t>Я не ожидал, что это случится так скоро. 14. Мы рас­считываем, что вы нам поможете. 15. Он ожидал, что министр ответит сразу. 16. Мы рассчитывали, что погода изменится.</a:t>
            </a:r>
          </a:p>
          <a:p>
            <a:pPr fontAlgn="base"/>
            <a:r>
              <a:rPr lang="ru-RU" dirty="0"/>
              <a:t>                        </a:t>
            </a:r>
          </a:p>
        </p:txBody>
      </p:sp>
    </p:spTree>
    <p:extLst>
      <p:ext uri="{BB962C8B-B14F-4D97-AF65-F5344CB8AC3E}">
        <p14:creationId xmlns:p14="http://schemas.microsoft.com/office/powerpoint/2010/main" xmlns="" val="7014088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1398</Words>
  <Application>Microsoft Office PowerPoint</Application>
  <PresentationFormat>Экран (4:3)</PresentationFormat>
  <Paragraphs>168</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Волна</vt:lpstr>
      <vt:lpstr>Complex object</vt:lpstr>
      <vt:lpstr>Слайд 2</vt:lpstr>
      <vt:lpstr>Complex object используется:</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Complex object</dc:title>
  <dc:creator>Admin</dc:creator>
  <cp:lastModifiedBy>Teacher</cp:lastModifiedBy>
  <cp:revision>19</cp:revision>
  <dcterms:created xsi:type="dcterms:W3CDTF">2016-02-06T18:12:07Z</dcterms:created>
  <dcterms:modified xsi:type="dcterms:W3CDTF">2017-04-22T05:31:55Z</dcterms:modified>
</cp:coreProperties>
</file>